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Barlow"/>
      <p:regular r:id="rId20"/>
    </p:embeddedFont>
    <p:embeddedFont>
      <p:font typeface="Barlow"/>
      <p:regular r:id="rId21"/>
    </p:embeddedFont>
    <p:embeddedFont>
      <p:font typeface="Barlow"/>
      <p:regular r:id="rId22"/>
    </p:embeddedFont>
    <p:embeddedFont>
      <p:font typeface="Barlow"/>
      <p:regular r:id="rId23"/>
    </p:embeddedFont>
    <p:embeddedFont>
      <p:font typeface="Montserrat"/>
      <p:regular r:id="rId24"/>
    </p:embeddedFont>
    <p:embeddedFont>
      <p:font typeface="Montserrat"/>
      <p:regular r:id="rId25"/>
    </p:embeddedFont>
    <p:embeddedFont>
      <p:font typeface="Montserrat"/>
      <p:regular r:id="rId26"/>
    </p:embeddedFont>
    <p:embeddedFont>
      <p:font typeface="Montserrat"/>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2.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aoAlarcon/Elige-Tu-Propia-Aventura-II"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C32">
              <a:alpha val="80000"/>
            </a:srgbClr>
          </a:solidFill>
          <a:ln/>
        </p:spPr>
      </p:sp>
      <p:sp>
        <p:nvSpPr>
          <p:cNvPr id="4" name="Text 1"/>
          <p:cNvSpPr/>
          <p:nvPr/>
        </p:nvSpPr>
        <p:spPr>
          <a:xfrm>
            <a:off x="574358" y="451723"/>
            <a:ext cx="4710589" cy="539948"/>
          </a:xfrm>
          <a:prstGeom prst="rect">
            <a:avLst/>
          </a:prstGeom>
          <a:noFill/>
          <a:ln/>
        </p:spPr>
        <p:txBody>
          <a:bodyPr wrap="none" lIns="0" tIns="0" rIns="0" bIns="0" rtlCol="0" anchor="t"/>
          <a:lstStyle/>
          <a:p>
            <a:pPr algn="l" indent="0" marL="0">
              <a:lnSpc>
                <a:spcPts val="4250"/>
              </a:lnSpc>
              <a:buNone/>
            </a:pPr>
            <a:r>
              <a:rPr lang="en-US" sz="3400" b="1" dirty="0">
                <a:solidFill>
                  <a:srgbClr val="9998FF"/>
                </a:solidFill>
                <a:latin typeface="Barlow Bold" pitchFamily="34" charset="0"/>
                <a:ea typeface="Barlow Bold" pitchFamily="34" charset="-122"/>
                <a:cs typeface="Barlow Bold" pitchFamily="34" charset="-120"/>
              </a:rPr>
              <a:t>WARRIORS OF EAZIMA II:</a:t>
            </a:r>
            <a:endParaRPr lang="en-US" sz="3400" dirty="0"/>
          </a:p>
        </p:txBody>
      </p:sp>
      <p:pic>
        <p:nvPicPr>
          <p:cNvPr id="5" name="Image 1" descr="preencoded.png">    </p:cNvPr>
          <p:cNvPicPr>
            <a:picLocks noChangeAspect="1"/>
          </p:cNvPicPr>
          <p:nvPr/>
        </p:nvPicPr>
        <p:blipFill>
          <a:blip r:embed="rId2"/>
          <a:stretch>
            <a:fillRect/>
          </a:stretch>
        </p:blipFill>
        <p:spPr>
          <a:xfrm>
            <a:off x="1359337" y="1422321"/>
            <a:ext cx="7747040" cy="4357688"/>
          </a:xfrm>
          <a:prstGeom prst="rect">
            <a:avLst/>
          </a:prstGeom>
        </p:spPr>
      </p:pic>
      <p:sp>
        <p:nvSpPr>
          <p:cNvPr id="6" name="Shape 2"/>
          <p:cNvSpPr/>
          <p:nvPr/>
        </p:nvSpPr>
        <p:spPr>
          <a:xfrm>
            <a:off x="10299263" y="1422321"/>
            <a:ext cx="3764280" cy="3978950"/>
          </a:xfrm>
          <a:prstGeom prst="roundRect">
            <a:avLst>
              <a:gd name="adj" fmla="val 3924"/>
            </a:avLst>
          </a:prstGeom>
          <a:solidFill>
            <a:srgbClr val="282C32"/>
          </a:solidFill>
          <a:ln/>
          <a:effectLst>
            <a:outerShdw sx="100000" sy="100000" kx="0" ky="0" algn="bl" rotWithShape="0" blurRad="40640" dist="20320" dir="13500000">
              <a:srgbClr val="ffffff">
                <a:alpha val="10000"/>
              </a:srgbClr>
            </a:outerShdw>
          </a:effectLst>
        </p:spPr>
      </p:sp>
      <p:sp>
        <p:nvSpPr>
          <p:cNvPr id="7" name="Text 3"/>
          <p:cNvSpPr/>
          <p:nvPr/>
        </p:nvSpPr>
        <p:spPr>
          <a:xfrm>
            <a:off x="10463332" y="1586389"/>
            <a:ext cx="3436144" cy="262652"/>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EEEFF5"/>
                </a:solidFill>
                <a:latin typeface="Montserrat" pitchFamily="34" charset="0"/>
                <a:ea typeface="Montserrat" pitchFamily="34" charset="-122"/>
                <a:cs typeface="Montserrat" pitchFamily="34" charset="-120"/>
              </a:rPr>
              <a:t>Proyecto asociado a:</a:t>
            </a:r>
            <a:endParaRPr lang="en-US" sz="1250" dirty="0"/>
          </a:p>
        </p:txBody>
      </p:sp>
      <p:pic>
        <p:nvPicPr>
          <p:cNvPr id="8" name="Image 2" descr="preencoded.png">    </p:cNvPr>
          <p:cNvPicPr>
            <a:picLocks noChangeAspect="1"/>
          </p:cNvPicPr>
          <p:nvPr/>
        </p:nvPicPr>
        <p:blipFill>
          <a:blip r:embed="rId3"/>
          <a:stretch>
            <a:fillRect/>
          </a:stretch>
        </p:blipFill>
        <p:spPr>
          <a:xfrm>
            <a:off x="10463332" y="2033588"/>
            <a:ext cx="1718072" cy="392787"/>
          </a:xfrm>
          <a:prstGeom prst="rect">
            <a:avLst/>
          </a:prstGeom>
        </p:spPr>
      </p:pic>
      <p:sp>
        <p:nvSpPr>
          <p:cNvPr id="9" name="Text 4"/>
          <p:cNvSpPr/>
          <p:nvPr/>
        </p:nvSpPr>
        <p:spPr>
          <a:xfrm>
            <a:off x="10463332" y="2610922"/>
            <a:ext cx="3436144" cy="1050608"/>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EEEFF5"/>
                </a:solidFill>
                <a:latin typeface="Montserrat" pitchFamily="34" charset="0"/>
                <a:ea typeface="Montserrat" pitchFamily="34" charset="-122"/>
                <a:cs typeface="Montserrat" pitchFamily="34" charset="-120"/>
              </a:rPr>
              <a:t>Nombres de integrantes del Grupo 25:</a:t>
            </a:r>
            <a:pPr algn="l" indent="0" marL="0">
              <a:lnSpc>
                <a:spcPts val="2050"/>
              </a:lnSpc>
              <a:buNone/>
            </a:pPr>
            <a:r>
              <a:rPr lang="en-US" sz="1250" dirty="0">
                <a:solidFill>
                  <a:srgbClr val="EEEFF5"/>
                </a:solidFill>
                <a:latin typeface="Montserrat" pitchFamily="34" charset="0"/>
                <a:ea typeface="Montserrat" pitchFamily="34" charset="-122"/>
                <a:cs typeface="Montserrat" pitchFamily="34" charset="-120"/>
              </a:rPr>
              <a:t> Nicolás García-Sampedro Docampo, Álvaro Santos Calvo y Chao An Alarcón Chen.</a:t>
            </a:r>
            <a:endParaRPr lang="en-US" sz="1250" dirty="0"/>
          </a:p>
        </p:txBody>
      </p:sp>
      <p:sp>
        <p:nvSpPr>
          <p:cNvPr id="10" name="Text 5"/>
          <p:cNvSpPr/>
          <p:nvPr/>
        </p:nvSpPr>
        <p:spPr>
          <a:xfrm>
            <a:off x="10463332" y="3718917"/>
            <a:ext cx="3436144" cy="262652"/>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EEEFF5"/>
                </a:solidFill>
                <a:latin typeface="Montserrat" pitchFamily="34" charset="0"/>
                <a:ea typeface="Montserrat" pitchFamily="34" charset="-122"/>
                <a:cs typeface="Montserrat" pitchFamily="34" charset="-120"/>
              </a:rPr>
              <a:t>Curso académico:</a:t>
            </a:r>
            <a:pPr algn="l" indent="0" marL="0">
              <a:lnSpc>
                <a:spcPts val="2050"/>
              </a:lnSpc>
              <a:buNone/>
            </a:pPr>
            <a:r>
              <a:rPr lang="en-US" sz="1250" dirty="0">
                <a:solidFill>
                  <a:srgbClr val="EEEFF5"/>
                </a:solidFill>
                <a:latin typeface="Montserrat" pitchFamily="34" charset="0"/>
                <a:ea typeface="Montserrat" pitchFamily="34" charset="-122"/>
                <a:cs typeface="Montserrat" pitchFamily="34" charset="-120"/>
              </a:rPr>
              <a:t> 1º DAW</a:t>
            </a:r>
            <a:endParaRPr lang="en-US" sz="1250" dirty="0"/>
          </a:p>
        </p:txBody>
      </p:sp>
      <p:sp>
        <p:nvSpPr>
          <p:cNvPr id="11" name="Text 6"/>
          <p:cNvSpPr/>
          <p:nvPr/>
        </p:nvSpPr>
        <p:spPr>
          <a:xfrm>
            <a:off x="10463332" y="4038957"/>
            <a:ext cx="3436144" cy="787956"/>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EEEFF5"/>
                </a:solidFill>
                <a:latin typeface="Montserrat" pitchFamily="34" charset="0"/>
                <a:ea typeface="Montserrat" pitchFamily="34" charset="-122"/>
                <a:cs typeface="Montserrat" pitchFamily="34" charset="-120"/>
              </a:rPr>
              <a:t>Tutoras/Tutores del proyecto:</a:t>
            </a:r>
            <a:pPr algn="l" indent="0" marL="0">
              <a:lnSpc>
                <a:spcPts val="2050"/>
              </a:lnSpc>
              <a:buNone/>
            </a:pPr>
            <a:r>
              <a:rPr lang="en-US" sz="1250" dirty="0">
                <a:solidFill>
                  <a:srgbClr val="EEEFF5"/>
                </a:solidFill>
                <a:latin typeface="Montserrat" pitchFamily="34" charset="0"/>
                <a:ea typeface="Montserrat" pitchFamily="34" charset="-122"/>
                <a:cs typeface="Montserrat" pitchFamily="34" charset="-120"/>
              </a:rPr>
              <a:t> Rubén González Martín y Francisco Albiar Jiménez</a:t>
            </a:r>
            <a:endParaRPr lang="en-US" sz="1250" dirty="0"/>
          </a:p>
        </p:txBody>
      </p:sp>
      <p:sp>
        <p:nvSpPr>
          <p:cNvPr id="12" name="Text 7"/>
          <p:cNvSpPr/>
          <p:nvPr/>
        </p:nvSpPr>
        <p:spPr>
          <a:xfrm>
            <a:off x="10463332" y="4974550"/>
            <a:ext cx="3436144" cy="262652"/>
          </a:xfrm>
          <a:prstGeom prst="rect">
            <a:avLst/>
          </a:prstGeom>
          <a:noFill/>
          <a:ln/>
        </p:spPr>
        <p:txBody>
          <a:bodyPr wrap="none" lIns="0" tIns="0" rIns="0" bIns="0" rtlCol="0" anchor="t"/>
          <a:lstStyle/>
          <a:p>
            <a:pPr algn="l" indent="0" marL="0">
              <a:lnSpc>
                <a:spcPts val="2050"/>
              </a:lnSpc>
              <a:buNone/>
            </a:pPr>
            <a:endParaRPr lang="en-US" sz="1250" dirty="0"/>
          </a:p>
        </p:txBody>
      </p:sp>
      <p:sp>
        <p:nvSpPr>
          <p:cNvPr id="13" name="Text 8"/>
          <p:cNvSpPr/>
          <p:nvPr/>
        </p:nvSpPr>
        <p:spPr>
          <a:xfrm>
            <a:off x="574358" y="6210657"/>
            <a:ext cx="5384602" cy="323969"/>
          </a:xfrm>
          <a:prstGeom prst="rect">
            <a:avLst/>
          </a:prstGeom>
          <a:noFill/>
          <a:ln/>
        </p:spPr>
        <p:txBody>
          <a:bodyPr wrap="none" lIns="0" tIns="0" rIns="0" bIns="0" rtlCol="0" anchor="t"/>
          <a:lstStyle/>
          <a:p>
            <a:pPr algn="l" indent="0" marL="0">
              <a:lnSpc>
                <a:spcPts val="2550"/>
              </a:lnSpc>
              <a:buNone/>
            </a:pPr>
            <a:r>
              <a:rPr lang="en-US" sz="2000" b="1" dirty="0">
                <a:solidFill>
                  <a:srgbClr val="9998FF"/>
                </a:solidFill>
                <a:latin typeface="Barlow Bold" pitchFamily="34" charset="0"/>
                <a:ea typeface="Barlow Bold" pitchFamily="34" charset="-122"/>
                <a:cs typeface="Barlow Bold" pitchFamily="34" charset="-120"/>
              </a:rPr>
              <a:t>"</a:t>
            </a:r>
            <a:pPr algn="l" indent="0" marL="0">
              <a:lnSpc>
                <a:spcPts val="2550"/>
              </a:lnSpc>
              <a:buNone/>
            </a:pPr>
            <a:r>
              <a:rPr lang="en-US" sz="2000" b="1" dirty="0">
                <a:solidFill>
                  <a:srgbClr val="9998FF"/>
                </a:solidFill>
                <a:latin typeface="Barlow Bold" pitchFamily="34" charset="0"/>
                <a:ea typeface="Barlow Bold" pitchFamily="34" charset="-122"/>
                <a:cs typeface="Barlow Bold" pitchFamily="34" charset="-120"/>
              </a:rPr>
              <a:t>Proyecto final de asignatura de programación"</a:t>
            </a:r>
            <a:endParaRPr lang="en-US" sz="2000" dirty="0"/>
          </a:p>
        </p:txBody>
      </p:sp>
      <p:sp>
        <p:nvSpPr>
          <p:cNvPr id="14" name="Text 9"/>
          <p:cNvSpPr/>
          <p:nvPr/>
        </p:nvSpPr>
        <p:spPr>
          <a:xfrm>
            <a:off x="574358" y="6780728"/>
            <a:ext cx="13481685" cy="525304"/>
          </a:xfrm>
          <a:prstGeom prst="rect">
            <a:avLst/>
          </a:prstGeom>
          <a:noFill/>
          <a:ln/>
        </p:spPr>
        <p:txBody>
          <a:bodyPr wrap="square" lIns="0" tIns="0" rIns="0" bIns="0" rtlCol="0" anchor="t"/>
          <a:lstStyle/>
          <a:p>
            <a:pPr algn="l" indent="0" marL="0">
              <a:lnSpc>
                <a:spcPts val="2050"/>
              </a:lnSpc>
              <a:buNone/>
            </a:pPr>
            <a:r>
              <a:rPr lang="en-US" sz="1250" dirty="0">
                <a:solidFill>
                  <a:srgbClr val="EEEFF5"/>
                </a:solidFill>
                <a:latin typeface="Montserrat" pitchFamily="34" charset="0"/>
                <a:ea typeface="Montserrat" pitchFamily="34" charset="-122"/>
                <a:cs typeface="Montserrat" pitchFamily="34" charset="-120"/>
              </a:rPr>
              <a:t>El objetivo del proyecto será mejorar el juego de </a:t>
            </a:r>
            <a:pPr algn="l" indent="0" marL="0">
              <a:lnSpc>
                <a:spcPts val="2050"/>
              </a:lnSpc>
              <a:buNone/>
            </a:pPr>
            <a:r>
              <a:rPr lang="en-US" sz="1250" b="1" dirty="0">
                <a:solidFill>
                  <a:srgbClr val="EEEFF5"/>
                </a:solidFill>
                <a:latin typeface="Montserrat" pitchFamily="34" charset="0"/>
                <a:ea typeface="Montserrat" pitchFamily="34" charset="-122"/>
                <a:cs typeface="Montserrat" pitchFamily="34" charset="-120"/>
              </a:rPr>
              <a:t>Elige tu propia aventura</a:t>
            </a:r>
            <a:pPr algn="l" indent="0" marL="0">
              <a:lnSpc>
                <a:spcPts val="2050"/>
              </a:lnSpc>
              <a:buNone/>
            </a:pPr>
            <a:r>
              <a:rPr lang="en-US" sz="1250" dirty="0">
                <a:solidFill>
                  <a:srgbClr val="EEEFF5"/>
                </a:solidFill>
                <a:latin typeface="Montserrat" pitchFamily="34" charset="0"/>
                <a:ea typeface="Montserrat" pitchFamily="34" charset="-122"/>
                <a:cs typeface="Montserrat" pitchFamily="34" charset="-120"/>
              </a:rPr>
              <a:t> previamente implementado o crear uno totalmente nuevo, estableciendo algunas mejoras con los conocimientos adquiridos, concretamente: programación orientada a objetos y conexión a base de datos.</a:t>
            </a:r>
            <a:endParaRPr lang="en-US" sz="1250" dirty="0"/>
          </a:p>
        </p:txBody>
      </p:sp>
      <p:sp>
        <p:nvSpPr>
          <p:cNvPr id="15" name="Shape 10"/>
          <p:cNvSpPr/>
          <p:nvPr/>
        </p:nvSpPr>
        <p:spPr>
          <a:xfrm>
            <a:off x="13793510" y="7502843"/>
            <a:ext cx="262533" cy="262533"/>
          </a:xfrm>
          <a:prstGeom prst="roundRect">
            <a:avLst>
              <a:gd name="adj" fmla="val 34826424"/>
            </a:avLst>
          </a:prstGeom>
          <a:noFill/>
          <a:ln w="7620">
            <a:solidFill>
              <a:srgbClr val="4D4D51"/>
            </a:solidFill>
            <a:prstDash val="solid"/>
          </a:ln>
        </p:spPr>
      </p:sp>
      <p:pic>
        <p:nvPicPr>
          <p:cNvPr id="16" name="Image 3" descr="preencoded.png">    </p:cNvPr>
          <p:cNvPicPr>
            <a:picLocks noChangeAspect="1"/>
          </p:cNvPicPr>
          <p:nvPr/>
        </p:nvPicPr>
        <p:blipFill>
          <a:blip r:embed="rId4"/>
          <a:stretch>
            <a:fillRect/>
          </a:stretch>
        </p:blipFill>
        <p:spPr>
          <a:xfrm>
            <a:off x="13801130" y="7510463"/>
            <a:ext cx="247293" cy="247293"/>
          </a:xfrm>
          <a:prstGeom prst="rect">
            <a:avLst/>
          </a:prstGeom>
        </p:spPr>
      </p:pic>
      <p:sp>
        <p:nvSpPr>
          <p:cNvPr id="17" name="Text 11"/>
          <p:cNvSpPr/>
          <p:nvPr/>
        </p:nvSpPr>
        <p:spPr>
          <a:xfrm>
            <a:off x="11852077" y="7490579"/>
            <a:ext cx="1859399" cy="287179"/>
          </a:xfrm>
          <a:prstGeom prst="rect">
            <a:avLst/>
          </a:prstGeom>
          <a:noFill/>
          <a:ln/>
        </p:spPr>
        <p:txBody>
          <a:bodyPr wrap="none" lIns="0" tIns="0" rIns="0" bIns="0" rtlCol="0" anchor="t"/>
          <a:lstStyle/>
          <a:p>
            <a:pPr algn="r" indent="0" marL="0">
              <a:lnSpc>
                <a:spcPts val="2250"/>
              </a:lnSpc>
              <a:buNone/>
            </a:pPr>
            <a:r>
              <a:rPr lang="en-US" sz="1600" b="1" dirty="0">
                <a:solidFill>
                  <a:srgbClr val="EEEFF5"/>
                </a:solidFill>
                <a:latin typeface="Montserrat Bold" pitchFamily="34" charset="0"/>
                <a:ea typeface="Montserrat Bold" pitchFamily="34" charset="-122"/>
                <a:cs typeface="Montserrat Bold" pitchFamily="34" charset="-120"/>
              </a:rPr>
              <a:t>por Chao Alarcón</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862"/>
          </a:xfrm>
          <a:prstGeom prst="rect">
            <a:avLst/>
          </a:prstGeom>
        </p:spPr>
      </p:pic>
      <p:sp>
        <p:nvSpPr>
          <p:cNvPr id="3" name="Shape 0"/>
          <p:cNvSpPr/>
          <p:nvPr/>
        </p:nvSpPr>
        <p:spPr>
          <a:xfrm>
            <a:off x="0" y="0"/>
            <a:ext cx="14630400" cy="8231862"/>
          </a:xfrm>
          <a:prstGeom prst="rect">
            <a:avLst/>
          </a:prstGeom>
          <a:solidFill>
            <a:srgbClr val="282C32">
              <a:alpha val="80000"/>
            </a:srgbClr>
          </a:solidFill>
          <a:ln/>
        </p:spPr>
      </p:sp>
      <p:sp>
        <p:nvSpPr>
          <p:cNvPr id="4" name="Text 1"/>
          <p:cNvSpPr/>
          <p:nvPr/>
        </p:nvSpPr>
        <p:spPr>
          <a:xfrm>
            <a:off x="542568" y="426244"/>
            <a:ext cx="4079677" cy="509945"/>
          </a:xfrm>
          <a:prstGeom prst="rect">
            <a:avLst/>
          </a:prstGeom>
          <a:noFill/>
          <a:ln/>
        </p:spPr>
        <p:txBody>
          <a:bodyPr wrap="none" lIns="0" tIns="0" rIns="0" bIns="0" rtlCol="0" anchor="t"/>
          <a:lstStyle/>
          <a:p>
            <a:pPr algn="l" indent="0" marL="0">
              <a:lnSpc>
                <a:spcPts val="4000"/>
              </a:lnSpc>
              <a:buNone/>
            </a:pPr>
            <a:r>
              <a:rPr lang="en-US" sz="3200" b="1" dirty="0">
                <a:solidFill>
                  <a:srgbClr val="9998FF"/>
                </a:solidFill>
                <a:latin typeface="Barlow Bold" pitchFamily="34" charset="0"/>
                <a:ea typeface="Barlow Bold" pitchFamily="34" charset="-122"/>
                <a:cs typeface="Barlow Bold" pitchFamily="34" charset="-120"/>
              </a:rPr>
              <a:t>8. Código del Proyecto</a:t>
            </a:r>
            <a:endParaRPr lang="en-US" sz="3200" dirty="0"/>
          </a:p>
        </p:txBody>
      </p:sp>
      <p:sp>
        <p:nvSpPr>
          <p:cNvPr id="5" name="Text 2"/>
          <p:cNvSpPr/>
          <p:nvPr/>
        </p:nvSpPr>
        <p:spPr>
          <a:xfrm>
            <a:off x="542568" y="1168718"/>
            <a:ext cx="13545264" cy="496014"/>
          </a:xfrm>
          <a:prstGeom prst="rect">
            <a:avLst/>
          </a:prstGeom>
          <a:noFill/>
          <a:ln/>
        </p:spPr>
        <p:txBody>
          <a:bodyPr wrap="square" lIns="0" tIns="0" rIns="0" bIns="0" rtlCol="0" anchor="t"/>
          <a:lstStyle/>
          <a:p>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El código del proyecto "Warriors of Eazima II" se estructura en diversas clases Java, cada una con una función específica para el funcionamiento del juego. A continuación, se detallan las clases más relevantes, seleccionadas por su importancia en la estructura y lógica del programa.</a:t>
            </a:r>
            <a:endParaRPr lang="en-US" sz="1200" dirty="0"/>
          </a:p>
        </p:txBody>
      </p:sp>
      <p:sp>
        <p:nvSpPr>
          <p:cNvPr id="6" name="Text 3"/>
          <p:cNvSpPr/>
          <p:nvPr/>
        </p:nvSpPr>
        <p:spPr>
          <a:xfrm>
            <a:off x="542568" y="1994059"/>
            <a:ext cx="2040017" cy="254913"/>
          </a:xfrm>
          <a:prstGeom prst="rect">
            <a:avLst/>
          </a:prstGeom>
          <a:noFill/>
          <a:ln/>
        </p:spPr>
        <p:txBody>
          <a:bodyPr wrap="none" lIns="0" tIns="0" rIns="0" bIns="0" rtlCol="0" anchor="t"/>
          <a:lstStyle/>
          <a:p>
            <a:pPr algn="l" indent="0" marL="0">
              <a:lnSpc>
                <a:spcPts val="2000"/>
              </a:lnSpc>
              <a:buNone/>
            </a:pPr>
            <a:r>
              <a:rPr lang="en-US" sz="1600" b="1" dirty="0">
                <a:solidFill>
                  <a:srgbClr val="9998FF"/>
                </a:solidFill>
                <a:latin typeface="Barlow Bold" pitchFamily="34" charset="0"/>
                <a:ea typeface="Barlow Bold" pitchFamily="34" charset="-122"/>
                <a:cs typeface="Barlow Bold" pitchFamily="34" charset="-120"/>
              </a:rPr>
              <a:t>Clases Implementadas</a:t>
            </a:r>
            <a:endParaRPr lang="en-US" sz="1600" dirty="0"/>
          </a:p>
        </p:txBody>
      </p:sp>
      <p:sp>
        <p:nvSpPr>
          <p:cNvPr id="7" name="Text 4"/>
          <p:cNvSpPr/>
          <p:nvPr/>
        </p:nvSpPr>
        <p:spPr>
          <a:xfrm>
            <a:off x="542568" y="2403991"/>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Batallas</a:t>
            </a:r>
            <a:endParaRPr lang="en-US" sz="1200" dirty="0"/>
          </a:p>
        </p:txBody>
      </p:sp>
      <p:sp>
        <p:nvSpPr>
          <p:cNvPr id="8" name="Text 5"/>
          <p:cNvSpPr/>
          <p:nvPr/>
        </p:nvSpPr>
        <p:spPr>
          <a:xfrm>
            <a:off x="542568" y="2706172"/>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Climas</a:t>
            </a:r>
            <a:endParaRPr lang="en-US" sz="1200" dirty="0"/>
          </a:p>
        </p:txBody>
      </p:sp>
      <p:sp>
        <p:nvSpPr>
          <p:cNvPr id="9" name="Text 6"/>
          <p:cNvSpPr/>
          <p:nvPr/>
        </p:nvSpPr>
        <p:spPr>
          <a:xfrm>
            <a:off x="542568" y="3008352"/>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ConectarBDD</a:t>
            </a:r>
            <a:endParaRPr lang="en-US" sz="1200" dirty="0"/>
          </a:p>
        </p:txBody>
      </p:sp>
      <p:sp>
        <p:nvSpPr>
          <p:cNvPr id="10" name="Text 7"/>
          <p:cNvSpPr/>
          <p:nvPr/>
        </p:nvSpPr>
        <p:spPr>
          <a:xfrm>
            <a:off x="542568" y="3310533"/>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Enemigos</a:t>
            </a:r>
            <a:endParaRPr lang="en-US" sz="1200" dirty="0"/>
          </a:p>
        </p:txBody>
      </p:sp>
      <p:sp>
        <p:nvSpPr>
          <p:cNvPr id="11" name="Text 8"/>
          <p:cNvSpPr/>
          <p:nvPr/>
        </p:nvSpPr>
        <p:spPr>
          <a:xfrm>
            <a:off x="542568" y="3612713"/>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Escenarios</a:t>
            </a:r>
            <a:endParaRPr lang="en-US" sz="1200" dirty="0"/>
          </a:p>
        </p:txBody>
      </p:sp>
      <p:sp>
        <p:nvSpPr>
          <p:cNvPr id="12" name="Text 9"/>
          <p:cNvSpPr/>
          <p:nvPr/>
        </p:nvSpPr>
        <p:spPr>
          <a:xfrm>
            <a:off x="542568" y="3914894"/>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HorasDelDia</a:t>
            </a:r>
            <a:endParaRPr lang="en-US" sz="1200" dirty="0"/>
          </a:p>
        </p:txBody>
      </p:sp>
      <p:sp>
        <p:nvSpPr>
          <p:cNvPr id="13" name="Text 10"/>
          <p:cNvSpPr/>
          <p:nvPr/>
        </p:nvSpPr>
        <p:spPr>
          <a:xfrm>
            <a:off x="542568" y="4217075"/>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NPC</a:t>
            </a:r>
            <a:endParaRPr lang="en-US" sz="1200" dirty="0"/>
          </a:p>
        </p:txBody>
      </p:sp>
      <p:sp>
        <p:nvSpPr>
          <p:cNvPr id="14" name="Text 11"/>
          <p:cNvSpPr/>
          <p:nvPr/>
        </p:nvSpPr>
        <p:spPr>
          <a:xfrm>
            <a:off x="542568" y="4519255"/>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Personajes</a:t>
            </a:r>
            <a:endParaRPr lang="en-US" sz="1200" dirty="0"/>
          </a:p>
        </p:txBody>
      </p:sp>
      <p:sp>
        <p:nvSpPr>
          <p:cNvPr id="15" name="Text 12"/>
          <p:cNvSpPr/>
          <p:nvPr/>
        </p:nvSpPr>
        <p:spPr>
          <a:xfrm>
            <a:off x="542568" y="4821436"/>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Puzzles</a:t>
            </a:r>
            <a:endParaRPr lang="en-US" sz="1200" dirty="0"/>
          </a:p>
        </p:txBody>
      </p:sp>
      <p:sp>
        <p:nvSpPr>
          <p:cNvPr id="16" name="Text 13"/>
          <p:cNvSpPr/>
          <p:nvPr/>
        </p:nvSpPr>
        <p:spPr>
          <a:xfrm>
            <a:off x="542568" y="5123617"/>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Terrenos</a:t>
            </a:r>
            <a:endParaRPr lang="en-US" sz="1200" dirty="0"/>
          </a:p>
        </p:txBody>
      </p:sp>
      <p:sp>
        <p:nvSpPr>
          <p:cNvPr id="17" name="Text 14"/>
          <p:cNvSpPr/>
          <p:nvPr/>
        </p:nvSpPr>
        <p:spPr>
          <a:xfrm>
            <a:off x="542568" y="5425797"/>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Usuarios</a:t>
            </a:r>
            <a:endParaRPr lang="en-US" sz="1200" dirty="0"/>
          </a:p>
        </p:txBody>
      </p:sp>
      <p:sp>
        <p:nvSpPr>
          <p:cNvPr id="18" name="Text 15"/>
          <p:cNvSpPr/>
          <p:nvPr/>
        </p:nvSpPr>
        <p:spPr>
          <a:xfrm>
            <a:off x="5190768" y="1994059"/>
            <a:ext cx="2138958" cy="254913"/>
          </a:xfrm>
          <a:prstGeom prst="rect">
            <a:avLst/>
          </a:prstGeom>
          <a:noFill/>
          <a:ln/>
        </p:spPr>
        <p:txBody>
          <a:bodyPr wrap="none" lIns="0" tIns="0" rIns="0" bIns="0" rtlCol="0" anchor="t"/>
          <a:lstStyle/>
          <a:p>
            <a:pPr algn="l" indent="0" marL="0">
              <a:lnSpc>
                <a:spcPts val="2000"/>
              </a:lnSpc>
              <a:buNone/>
            </a:pPr>
            <a:r>
              <a:rPr lang="en-US" sz="1600" b="1" dirty="0">
                <a:solidFill>
                  <a:srgbClr val="9998FF"/>
                </a:solidFill>
                <a:latin typeface="Barlow Bold" pitchFamily="34" charset="0"/>
                <a:ea typeface="Barlow Bold" pitchFamily="34" charset="-122"/>
                <a:cs typeface="Barlow Bold" pitchFamily="34" charset="-120"/>
              </a:rPr>
              <a:t>Navegador de Paquetes</a:t>
            </a:r>
            <a:endParaRPr lang="en-US" sz="1600" dirty="0"/>
          </a:p>
        </p:txBody>
      </p:sp>
      <p:pic>
        <p:nvPicPr>
          <p:cNvPr id="19" name="Image 1" descr="preencoded.png">    </p:cNvPr>
          <p:cNvPicPr>
            <a:picLocks noChangeAspect="1"/>
          </p:cNvPicPr>
          <p:nvPr/>
        </p:nvPicPr>
        <p:blipFill>
          <a:blip r:embed="rId2"/>
          <a:stretch>
            <a:fillRect/>
          </a:stretch>
        </p:blipFill>
        <p:spPr>
          <a:xfrm>
            <a:off x="5190768" y="2423279"/>
            <a:ext cx="2364105" cy="4214693"/>
          </a:xfrm>
          <a:prstGeom prst="rect">
            <a:avLst/>
          </a:prstGeom>
        </p:spPr>
      </p:pic>
      <p:sp>
        <p:nvSpPr>
          <p:cNvPr id="20" name="Text 16"/>
          <p:cNvSpPr/>
          <p:nvPr/>
        </p:nvSpPr>
        <p:spPr>
          <a:xfrm>
            <a:off x="9838968" y="1994059"/>
            <a:ext cx="2479953" cy="254913"/>
          </a:xfrm>
          <a:prstGeom prst="rect">
            <a:avLst/>
          </a:prstGeom>
          <a:noFill/>
          <a:ln/>
        </p:spPr>
        <p:txBody>
          <a:bodyPr wrap="none" lIns="0" tIns="0" rIns="0" bIns="0" rtlCol="0" anchor="t"/>
          <a:lstStyle/>
          <a:p>
            <a:pPr algn="l" indent="0" marL="0">
              <a:lnSpc>
                <a:spcPts val="2000"/>
              </a:lnSpc>
              <a:buNone/>
            </a:pPr>
            <a:r>
              <a:rPr lang="en-US" sz="1600" b="1" dirty="0">
                <a:solidFill>
                  <a:srgbClr val="9998FF"/>
                </a:solidFill>
                <a:latin typeface="Barlow Bold" pitchFamily="34" charset="0"/>
                <a:ea typeface="Barlow Bold" pitchFamily="34" charset="-122"/>
                <a:cs typeface="Barlow Bold" pitchFamily="34" charset="-120"/>
              </a:rPr>
              <a:t>Ejemplo de Código: Puzzle2</a:t>
            </a:r>
            <a:endParaRPr lang="en-US" sz="1600" dirty="0"/>
          </a:p>
        </p:txBody>
      </p:sp>
      <p:pic>
        <p:nvPicPr>
          <p:cNvPr id="21" name="Image 2" descr="preencoded.png">    </p:cNvPr>
          <p:cNvPicPr>
            <a:picLocks noChangeAspect="1"/>
          </p:cNvPicPr>
          <p:nvPr/>
        </p:nvPicPr>
        <p:blipFill>
          <a:blip r:embed="rId3"/>
          <a:stretch>
            <a:fillRect/>
          </a:stretch>
        </p:blipFill>
        <p:spPr>
          <a:xfrm>
            <a:off x="9838968" y="2423279"/>
            <a:ext cx="2873812" cy="4398288"/>
          </a:xfrm>
          <a:prstGeom prst="rect">
            <a:avLst/>
          </a:prstGeom>
        </p:spPr>
      </p:pic>
      <p:sp>
        <p:nvSpPr>
          <p:cNvPr id="22" name="Text 17"/>
          <p:cNvSpPr/>
          <p:nvPr/>
        </p:nvSpPr>
        <p:spPr>
          <a:xfrm>
            <a:off x="9838968" y="6995874"/>
            <a:ext cx="4263866" cy="248007"/>
          </a:xfrm>
          <a:prstGeom prst="rect">
            <a:avLst/>
          </a:prstGeom>
          <a:noFill/>
          <a:ln/>
        </p:spPr>
        <p:txBody>
          <a:bodyPr wrap="none" lIns="0" tIns="0" rIns="0" bIns="0" rtlCol="0" anchor="t"/>
          <a:lstStyle/>
          <a:p>
            <a:pPr algn="l" indent="0" marL="0">
              <a:lnSpc>
                <a:spcPts val="1950"/>
              </a:lnSpc>
              <a:buNone/>
            </a:pPr>
            <a:endParaRPr lang="en-US" sz="1200" dirty="0"/>
          </a:p>
        </p:txBody>
      </p:sp>
      <p:sp>
        <p:nvSpPr>
          <p:cNvPr id="23" name="Text 18"/>
          <p:cNvSpPr/>
          <p:nvPr/>
        </p:nvSpPr>
        <p:spPr>
          <a:xfrm>
            <a:off x="542568" y="7557611"/>
            <a:ext cx="13545264" cy="248007"/>
          </a:xfrm>
          <a:prstGeom prst="rect">
            <a:avLst/>
          </a:prstGeom>
          <a:noFill/>
          <a:ln/>
        </p:spPr>
        <p:txBody>
          <a:bodyPr wrap="none" lIns="0" tIns="0" rIns="0" bIns="0" rtlCol="0" anchor="t"/>
          <a:lstStyle/>
          <a:p>
            <a:pPr algn="l" indent="0" marL="0">
              <a:lnSpc>
                <a:spcPts val="1950"/>
              </a:lnSpc>
              <a:buNone/>
            </a:pP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89717" y="604480"/>
            <a:ext cx="5000982" cy="554355"/>
          </a:xfrm>
          <a:prstGeom prst="rect">
            <a:avLst/>
          </a:prstGeom>
          <a:noFill/>
          <a:ln/>
        </p:spPr>
        <p:txBody>
          <a:bodyPr wrap="none" lIns="0" tIns="0" rIns="0" bIns="0" rtlCol="0" anchor="t"/>
          <a:lstStyle/>
          <a:p>
            <a:pPr algn="l" indent="0" marL="0">
              <a:lnSpc>
                <a:spcPts val="4350"/>
              </a:lnSpc>
              <a:buNone/>
            </a:pPr>
            <a:r>
              <a:rPr lang="en-US" sz="3450" b="1" dirty="0">
                <a:solidFill>
                  <a:srgbClr val="9998FF"/>
                </a:solidFill>
                <a:latin typeface="Barlow Bold" pitchFamily="34" charset="0"/>
                <a:ea typeface="Barlow Bold" pitchFamily="34" charset="-122"/>
                <a:cs typeface="Barlow Bold" pitchFamily="34" charset="-120"/>
              </a:rPr>
              <a:t>9. Desarrollo del Proyecto</a:t>
            </a:r>
            <a:endParaRPr lang="en-US" sz="3450" dirty="0"/>
          </a:p>
        </p:txBody>
      </p:sp>
      <p:sp>
        <p:nvSpPr>
          <p:cNvPr id="3" name="Text 1"/>
          <p:cNvSpPr/>
          <p:nvPr/>
        </p:nvSpPr>
        <p:spPr>
          <a:xfrm>
            <a:off x="589717" y="1495782"/>
            <a:ext cx="13450967" cy="539115"/>
          </a:xfrm>
          <a:prstGeom prst="rect">
            <a:avLst/>
          </a:prstGeom>
          <a:noFill/>
          <a:ln/>
        </p:spPr>
        <p:txBody>
          <a:bodyPr wrap="square" lIns="0" tIns="0" rIns="0" bIns="0" rtlCol="0" anchor="t"/>
          <a:lstStyle/>
          <a:p>
            <a:pPr algn="l"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El proyecto se centró en crear un videojuego narrativo interactivo con combate por turnos, ambientado en el Antiguo Egipto. El objetivo era sumergir al jugador en una historia donde sus decisiones afectan la trama. Se diseñaron personajes, escenarios, implementaron mecánicas y realizaron pruebas de jugabilidad.</a:t>
            </a:r>
            <a:endParaRPr lang="en-US" sz="1300" dirty="0"/>
          </a:p>
        </p:txBody>
      </p:sp>
      <p:sp>
        <p:nvSpPr>
          <p:cNvPr id="4" name="Shape 2"/>
          <p:cNvSpPr/>
          <p:nvPr/>
        </p:nvSpPr>
        <p:spPr>
          <a:xfrm>
            <a:off x="589717" y="2413992"/>
            <a:ext cx="13450967" cy="22860"/>
          </a:xfrm>
          <a:prstGeom prst="roundRect">
            <a:avLst>
              <a:gd name="adj" fmla="val 663456"/>
            </a:avLst>
          </a:prstGeom>
          <a:solidFill>
            <a:srgbClr val="60646A"/>
          </a:solidFill>
          <a:ln/>
        </p:spPr>
      </p:sp>
      <p:sp>
        <p:nvSpPr>
          <p:cNvPr id="5" name="Shape 3"/>
          <p:cNvSpPr/>
          <p:nvPr/>
        </p:nvSpPr>
        <p:spPr>
          <a:xfrm>
            <a:off x="2180630" y="2413992"/>
            <a:ext cx="22860" cy="505539"/>
          </a:xfrm>
          <a:prstGeom prst="roundRect">
            <a:avLst>
              <a:gd name="adj" fmla="val 663456"/>
            </a:avLst>
          </a:prstGeom>
          <a:solidFill>
            <a:srgbClr val="60646A"/>
          </a:solidFill>
          <a:ln/>
        </p:spPr>
      </p:sp>
      <p:sp>
        <p:nvSpPr>
          <p:cNvPr id="6" name="Shape 4"/>
          <p:cNvSpPr/>
          <p:nvPr/>
        </p:nvSpPr>
        <p:spPr>
          <a:xfrm>
            <a:off x="2002512" y="2224445"/>
            <a:ext cx="379095" cy="379095"/>
          </a:xfrm>
          <a:prstGeom prst="roundRect">
            <a:avLst>
              <a:gd name="adj" fmla="val 40007"/>
            </a:avLst>
          </a:prstGeom>
          <a:solidFill>
            <a:srgbClr val="282C32"/>
          </a:solidFill>
          <a:ln/>
          <a:effectLst>
            <a:outerShdw sx="100000" sy="100000" kx="0" ky="0" algn="bl" rotWithShape="0" blurRad="41910" dist="20320" dir="13500000">
              <a:srgbClr val="ffffff">
                <a:alpha val="10000"/>
              </a:srgbClr>
            </a:outerShdw>
          </a:effectLst>
        </p:spPr>
      </p:sp>
      <p:pic>
        <p:nvPicPr>
          <p:cNvPr id="7" name="Image 0" descr="preencoded.png">    </p:cNvPr>
          <p:cNvPicPr>
            <a:picLocks noChangeAspect="1"/>
          </p:cNvPicPr>
          <p:nvPr/>
        </p:nvPicPr>
        <p:blipFill>
          <a:blip r:embed="rId1"/>
          <a:stretch>
            <a:fillRect/>
          </a:stretch>
        </p:blipFill>
        <p:spPr>
          <a:xfrm>
            <a:off x="2059067" y="2247721"/>
            <a:ext cx="265986" cy="332542"/>
          </a:xfrm>
          <a:prstGeom prst="rect">
            <a:avLst/>
          </a:prstGeom>
        </p:spPr>
      </p:pic>
      <p:sp>
        <p:nvSpPr>
          <p:cNvPr id="8" name="Text 5"/>
          <p:cNvSpPr/>
          <p:nvPr/>
        </p:nvSpPr>
        <p:spPr>
          <a:xfrm>
            <a:off x="981432" y="3088005"/>
            <a:ext cx="2421136" cy="277058"/>
          </a:xfrm>
          <a:prstGeom prst="rect">
            <a:avLst/>
          </a:prstGeom>
          <a:noFill/>
          <a:ln/>
        </p:spPr>
        <p:txBody>
          <a:bodyPr wrap="none" lIns="0" tIns="0" rIns="0" bIns="0" rtlCol="0" anchor="t"/>
          <a:lstStyle/>
          <a:p>
            <a:pPr algn="ctr" indent="0" marL="0">
              <a:lnSpc>
                <a:spcPts val="2150"/>
              </a:lnSpc>
              <a:buNone/>
            </a:pPr>
            <a:r>
              <a:rPr lang="en-US" sz="1700" b="1" dirty="0">
                <a:solidFill>
                  <a:srgbClr val="EEEFF5"/>
                </a:solidFill>
                <a:latin typeface="Barlow Bold" pitchFamily="34" charset="0"/>
                <a:ea typeface="Barlow Bold" pitchFamily="34" charset="-122"/>
                <a:cs typeface="Barlow Bold" pitchFamily="34" charset="-120"/>
              </a:rPr>
              <a:t>Fundamentación Teórica</a:t>
            </a:r>
            <a:endParaRPr lang="en-US" sz="1700" dirty="0"/>
          </a:p>
        </p:txBody>
      </p:sp>
      <p:sp>
        <p:nvSpPr>
          <p:cNvPr id="9" name="Text 6"/>
          <p:cNvSpPr/>
          <p:nvPr/>
        </p:nvSpPr>
        <p:spPr>
          <a:xfrm>
            <a:off x="758190" y="3466148"/>
            <a:ext cx="2867739" cy="1617345"/>
          </a:xfrm>
          <a:prstGeom prst="rect">
            <a:avLst/>
          </a:prstGeom>
          <a:noFill/>
          <a:ln/>
        </p:spPr>
        <p:txBody>
          <a:bodyPr wrap="square" lIns="0" tIns="0" rIns="0" bIns="0" rtlCol="0" anchor="t"/>
          <a:lstStyle/>
          <a:p>
            <a:pPr algn="ctr"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Creación de un videojuego narrativo basado en decisiones y combate por turnos, con diseño de personajes, escenarios e implementación de mecánicas de juego.</a:t>
            </a:r>
            <a:endParaRPr lang="en-US" sz="1300" dirty="0"/>
          </a:p>
        </p:txBody>
      </p:sp>
      <p:sp>
        <p:nvSpPr>
          <p:cNvPr id="10" name="Shape 7"/>
          <p:cNvSpPr/>
          <p:nvPr/>
        </p:nvSpPr>
        <p:spPr>
          <a:xfrm>
            <a:off x="5595937" y="2413992"/>
            <a:ext cx="22860" cy="505539"/>
          </a:xfrm>
          <a:prstGeom prst="roundRect">
            <a:avLst>
              <a:gd name="adj" fmla="val 663456"/>
            </a:avLst>
          </a:prstGeom>
          <a:solidFill>
            <a:srgbClr val="60646A"/>
          </a:solidFill>
          <a:ln/>
        </p:spPr>
      </p:sp>
      <p:sp>
        <p:nvSpPr>
          <p:cNvPr id="11" name="Shape 8"/>
          <p:cNvSpPr/>
          <p:nvPr/>
        </p:nvSpPr>
        <p:spPr>
          <a:xfrm>
            <a:off x="5417820" y="2224445"/>
            <a:ext cx="379095" cy="379095"/>
          </a:xfrm>
          <a:prstGeom prst="roundRect">
            <a:avLst>
              <a:gd name="adj" fmla="val 40007"/>
            </a:avLst>
          </a:prstGeom>
          <a:solidFill>
            <a:srgbClr val="282C32"/>
          </a:solidFill>
          <a:ln/>
          <a:effectLst>
            <a:outerShdw sx="100000" sy="100000" kx="0" ky="0" algn="bl" rotWithShape="0" blurRad="41910" dist="20320" dir="13500000">
              <a:srgbClr val="ffffff">
                <a:alpha val="10000"/>
              </a:srgbClr>
            </a:outerShdw>
          </a:effectLst>
        </p:spPr>
      </p:sp>
      <p:pic>
        <p:nvPicPr>
          <p:cNvPr id="12" name="Image 1" descr="preencoded.png">    </p:cNvPr>
          <p:cNvPicPr>
            <a:picLocks noChangeAspect="1"/>
          </p:cNvPicPr>
          <p:nvPr/>
        </p:nvPicPr>
        <p:blipFill>
          <a:blip r:embed="rId2"/>
          <a:stretch>
            <a:fillRect/>
          </a:stretch>
        </p:blipFill>
        <p:spPr>
          <a:xfrm>
            <a:off x="5474375" y="2247721"/>
            <a:ext cx="265986" cy="332542"/>
          </a:xfrm>
          <a:prstGeom prst="rect">
            <a:avLst/>
          </a:prstGeom>
        </p:spPr>
      </p:pic>
      <p:sp>
        <p:nvSpPr>
          <p:cNvPr id="13" name="Text 9"/>
          <p:cNvSpPr/>
          <p:nvPr/>
        </p:nvSpPr>
        <p:spPr>
          <a:xfrm>
            <a:off x="4498777" y="3088005"/>
            <a:ext cx="2217301" cy="277058"/>
          </a:xfrm>
          <a:prstGeom prst="rect">
            <a:avLst/>
          </a:prstGeom>
          <a:noFill/>
          <a:ln/>
        </p:spPr>
        <p:txBody>
          <a:bodyPr wrap="none" lIns="0" tIns="0" rIns="0" bIns="0" rtlCol="0" anchor="t"/>
          <a:lstStyle/>
          <a:p>
            <a:pPr algn="ctr" indent="0" marL="0">
              <a:lnSpc>
                <a:spcPts val="2150"/>
              </a:lnSpc>
              <a:buNone/>
            </a:pPr>
            <a:r>
              <a:rPr lang="en-US" sz="1700" b="1" dirty="0">
                <a:solidFill>
                  <a:srgbClr val="EEEFF5"/>
                </a:solidFill>
                <a:latin typeface="Barlow Bold" pitchFamily="34" charset="0"/>
                <a:ea typeface="Barlow Bold" pitchFamily="34" charset="-122"/>
                <a:cs typeface="Barlow Bold" pitchFamily="34" charset="-120"/>
              </a:rPr>
              <a:t>Materiales y Métodos</a:t>
            </a:r>
            <a:endParaRPr lang="en-US" sz="1700" dirty="0"/>
          </a:p>
        </p:txBody>
      </p:sp>
      <p:sp>
        <p:nvSpPr>
          <p:cNvPr id="14" name="Text 10"/>
          <p:cNvSpPr/>
          <p:nvPr/>
        </p:nvSpPr>
        <p:spPr>
          <a:xfrm>
            <a:off x="4173498" y="3466148"/>
            <a:ext cx="2867858" cy="1078230"/>
          </a:xfrm>
          <a:prstGeom prst="rect">
            <a:avLst/>
          </a:prstGeom>
          <a:noFill/>
          <a:ln/>
        </p:spPr>
        <p:txBody>
          <a:bodyPr wrap="square" lIns="0" tIns="0" rIns="0" bIns="0" rtlCol="0" anchor="t"/>
          <a:lstStyle/>
          <a:p>
            <a:pPr algn="ctr"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Metodología ágil con sprints semanales, uso de ArrayList y LinkedList, condicionales, Eclipse IDE y control de versiones con Git.</a:t>
            </a:r>
            <a:endParaRPr lang="en-US" sz="1300" dirty="0"/>
          </a:p>
        </p:txBody>
      </p:sp>
      <p:pic>
        <p:nvPicPr>
          <p:cNvPr id="15" name="Image 2" descr="preencoded.png">    </p:cNvPr>
          <p:cNvPicPr>
            <a:picLocks noChangeAspect="1"/>
          </p:cNvPicPr>
          <p:nvPr/>
        </p:nvPicPr>
        <p:blipFill>
          <a:blip r:embed="rId3"/>
          <a:stretch>
            <a:fillRect/>
          </a:stretch>
        </p:blipFill>
        <p:spPr>
          <a:xfrm>
            <a:off x="4173498" y="4733925"/>
            <a:ext cx="2867858" cy="2891076"/>
          </a:xfrm>
          <a:prstGeom prst="rect">
            <a:avLst/>
          </a:prstGeom>
        </p:spPr>
      </p:pic>
      <p:sp>
        <p:nvSpPr>
          <p:cNvPr id="16" name="Shape 11"/>
          <p:cNvSpPr/>
          <p:nvPr/>
        </p:nvSpPr>
        <p:spPr>
          <a:xfrm>
            <a:off x="9011364" y="2413992"/>
            <a:ext cx="22860" cy="505539"/>
          </a:xfrm>
          <a:prstGeom prst="roundRect">
            <a:avLst>
              <a:gd name="adj" fmla="val 663456"/>
            </a:avLst>
          </a:prstGeom>
          <a:solidFill>
            <a:srgbClr val="60646A"/>
          </a:solidFill>
          <a:ln/>
        </p:spPr>
      </p:sp>
      <p:sp>
        <p:nvSpPr>
          <p:cNvPr id="17" name="Shape 12"/>
          <p:cNvSpPr/>
          <p:nvPr/>
        </p:nvSpPr>
        <p:spPr>
          <a:xfrm>
            <a:off x="8833247" y="2224445"/>
            <a:ext cx="379095" cy="379095"/>
          </a:xfrm>
          <a:prstGeom prst="roundRect">
            <a:avLst>
              <a:gd name="adj" fmla="val 40007"/>
            </a:avLst>
          </a:prstGeom>
          <a:solidFill>
            <a:srgbClr val="282C32"/>
          </a:solidFill>
          <a:ln/>
          <a:effectLst>
            <a:outerShdw sx="100000" sy="100000" kx="0" ky="0" algn="bl" rotWithShape="0" blurRad="41910" dist="20320" dir="13500000">
              <a:srgbClr val="ffffff">
                <a:alpha val="10000"/>
              </a:srgbClr>
            </a:outerShdw>
          </a:effectLst>
        </p:spPr>
      </p:sp>
      <p:pic>
        <p:nvPicPr>
          <p:cNvPr id="18" name="Image 3" descr="preencoded.png">    </p:cNvPr>
          <p:cNvPicPr>
            <a:picLocks noChangeAspect="1"/>
          </p:cNvPicPr>
          <p:nvPr/>
        </p:nvPicPr>
        <p:blipFill>
          <a:blip r:embed="rId4"/>
          <a:stretch>
            <a:fillRect/>
          </a:stretch>
        </p:blipFill>
        <p:spPr>
          <a:xfrm>
            <a:off x="8889802" y="2247721"/>
            <a:ext cx="265986" cy="332542"/>
          </a:xfrm>
          <a:prstGeom prst="rect">
            <a:avLst/>
          </a:prstGeom>
        </p:spPr>
      </p:pic>
      <p:sp>
        <p:nvSpPr>
          <p:cNvPr id="19" name="Text 13"/>
          <p:cNvSpPr/>
          <p:nvPr/>
        </p:nvSpPr>
        <p:spPr>
          <a:xfrm>
            <a:off x="7663696" y="3088005"/>
            <a:ext cx="2718316" cy="277058"/>
          </a:xfrm>
          <a:prstGeom prst="rect">
            <a:avLst/>
          </a:prstGeom>
          <a:noFill/>
          <a:ln/>
        </p:spPr>
        <p:txBody>
          <a:bodyPr wrap="none" lIns="0" tIns="0" rIns="0" bIns="0" rtlCol="0" anchor="t"/>
          <a:lstStyle/>
          <a:p>
            <a:pPr algn="ctr" indent="0" marL="0">
              <a:lnSpc>
                <a:spcPts val="2150"/>
              </a:lnSpc>
              <a:buNone/>
            </a:pPr>
            <a:r>
              <a:rPr lang="en-US" sz="1700" b="1" dirty="0">
                <a:solidFill>
                  <a:srgbClr val="EEEFF5"/>
                </a:solidFill>
                <a:latin typeface="Barlow Bold" pitchFamily="34" charset="0"/>
                <a:ea typeface="Barlow Bold" pitchFamily="34" charset="-122"/>
                <a:cs typeface="Barlow Bold" pitchFamily="34" charset="-120"/>
              </a:rPr>
              <a:t>Herramientas y Tecnologías</a:t>
            </a:r>
            <a:endParaRPr lang="en-US" sz="1700" dirty="0"/>
          </a:p>
        </p:txBody>
      </p:sp>
      <p:sp>
        <p:nvSpPr>
          <p:cNvPr id="20" name="Text 14"/>
          <p:cNvSpPr/>
          <p:nvPr/>
        </p:nvSpPr>
        <p:spPr>
          <a:xfrm>
            <a:off x="7588925" y="3466148"/>
            <a:ext cx="2867858" cy="1078230"/>
          </a:xfrm>
          <a:prstGeom prst="rect">
            <a:avLst/>
          </a:prstGeom>
          <a:noFill/>
          <a:ln/>
        </p:spPr>
        <p:txBody>
          <a:bodyPr wrap="square" lIns="0" tIns="0" rIns="0" bIns="0" rtlCol="0" anchor="t"/>
          <a:lstStyle/>
          <a:p>
            <a:pPr algn="ctr"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Java, Eclipse IDE, SQL, XAMPP, GitHub, GitKraken y Discord fueron las herramientas clave para el desarrollo del proyecto.</a:t>
            </a:r>
            <a:endParaRPr lang="en-US" sz="1300" dirty="0"/>
          </a:p>
        </p:txBody>
      </p:sp>
      <p:pic>
        <p:nvPicPr>
          <p:cNvPr id="21" name="Image 4" descr="preencoded.png">    </p:cNvPr>
          <p:cNvPicPr>
            <a:picLocks noChangeAspect="1"/>
          </p:cNvPicPr>
          <p:nvPr/>
        </p:nvPicPr>
        <p:blipFill>
          <a:blip r:embed="rId5"/>
          <a:stretch>
            <a:fillRect/>
          </a:stretch>
        </p:blipFill>
        <p:spPr>
          <a:xfrm>
            <a:off x="7588925" y="4733925"/>
            <a:ext cx="2867858" cy="652343"/>
          </a:xfrm>
          <a:prstGeom prst="rect">
            <a:avLst/>
          </a:prstGeom>
        </p:spPr>
      </p:pic>
      <p:sp>
        <p:nvSpPr>
          <p:cNvPr id="22" name="Shape 15"/>
          <p:cNvSpPr/>
          <p:nvPr/>
        </p:nvSpPr>
        <p:spPr>
          <a:xfrm>
            <a:off x="12426791" y="2413992"/>
            <a:ext cx="22860" cy="505539"/>
          </a:xfrm>
          <a:prstGeom prst="roundRect">
            <a:avLst>
              <a:gd name="adj" fmla="val 663456"/>
            </a:avLst>
          </a:prstGeom>
          <a:solidFill>
            <a:srgbClr val="60646A"/>
          </a:solidFill>
          <a:ln/>
        </p:spPr>
      </p:sp>
      <p:sp>
        <p:nvSpPr>
          <p:cNvPr id="23" name="Shape 16"/>
          <p:cNvSpPr/>
          <p:nvPr/>
        </p:nvSpPr>
        <p:spPr>
          <a:xfrm>
            <a:off x="12248674" y="2224445"/>
            <a:ext cx="379095" cy="379095"/>
          </a:xfrm>
          <a:prstGeom prst="roundRect">
            <a:avLst>
              <a:gd name="adj" fmla="val 40007"/>
            </a:avLst>
          </a:prstGeom>
          <a:solidFill>
            <a:srgbClr val="282C32"/>
          </a:solidFill>
          <a:ln/>
          <a:effectLst>
            <a:outerShdw sx="100000" sy="100000" kx="0" ky="0" algn="bl" rotWithShape="0" blurRad="41910" dist="20320" dir="13500000">
              <a:srgbClr val="ffffff">
                <a:alpha val="10000"/>
              </a:srgbClr>
            </a:outerShdw>
          </a:effectLst>
        </p:spPr>
      </p:sp>
      <p:pic>
        <p:nvPicPr>
          <p:cNvPr id="24" name="Image 5" descr="preencoded.png">    </p:cNvPr>
          <p:cNvPicPr>
            <a:picLocks noChangeAspect="1"/>
          </p:cNvPicPr>
          <p:nvPr/>
        </p:nvPicPr>
        <p:blipFill>
          <a:blip r:embed="rId6"/>
          <a:stretch>
            <a:fillRect/>
          </a:stretch>
        </p:blipFill>
        <p:spPr>
          <a:xfrm>
            <a:off x="12305228" y="2247721"/>
            <a:ext cx="265986" cy="332542"/>
          </a:xfrm>
          <a:prstGeom prst="rect">
            <a:avLst/>
          </a:prstGeom>
        </p:spPr>
      </p:pic>
      <p:sp>
        <p:nvSpPr>
          <p:cNvPr id="25" name="Text 17"/>
          <p:cNvSpPr/>
          <p:nvPr/>
        </p:nvSpPr>
        <p:spPr>
          <a:xfrm>
            <a:off x="11329630" y="3088005"/>
            <a:ext cx="2217301" cy="277058"/>
          </a:xfrm>
          <a:prstGeom prst="rect">
            <a:avLst/>
          </a:prstGeom>
          <a:noFill/>
          <a:ln/>
        </p:spPr>
        <p:txBody>
          <a:bodyPr wrap="none" lIns="0" tIns="0" rIns="0" bIns="0" rtlCol="0" anchor="t"/>
          <a:lstStyle/>
          <a:p>
            <a:pPr algn="ctr" indent="0" marL="0">
              <a:lnSpc>
                <a:spcPts val="2150"/>
              </a:lnSpc>
              <a:buNone/>
            </a:pPr>
            <a:r>
              <a:rPr lang="en-US" sz="1700" b="1" dirty="0">
                <a:solidFill>
                  <a:srgbClr val="EEEFF5"/>
                </a:solidFill>
                <a:latin typeface="Barlow Bold" pitchFamily="34" charset="0"/>
                <a:ea typeface="Barlow Bold" pitchFamily="34" charset="-122"/>
                <a:cs typeface="Barlow Bold" pitchFamily="34" charset="-120"/>
              </a:rPr>
              <a:t>Resultados y Análisis</a:t>
            </a:r>
            <a:endParaRPr lang="en-US" sz="1700" dirty="0"/>
          </a:p>
        </p:txBody>
      </p:sp>
      <p:sp>
        <p:nvSpPr>
          <p:cNvPr id="26" name="Text 18"/>
          <p:cNvSpPr/>
          <p:nvPr/>
        </p:nvSpPr>
        <p:spPr>
          <a:xfrm>
            <a:off x="11004352" y="3466148"/>
            <a:ext cx="2867858" cy="1617345"/>
          </a:xfrm>
          <a:prstGeom prst="rect">
            <a:avLst/>
          </a:prstGeom>
          <a:noFill/>
          <a:ln/>
        </p:spPr>
        <p:txBody>
          <a:bodyPr wrap="square" lIns="0" tIns="0" rIns="0" bIns="0" rtlCol="0" anchor="t"/>
          <a:lstStyle/>
          <a:p>
            <a:pPr algn="ctr"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Prototipo funcional con decisiones que afectan la historia y combate de enemigos. Se corrigieron errores en la interfaz gráfica y sincronización de eventos.</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C32">
              <a:alpha val="80000"/>
            </a:srgbClr>
          </a:solidFill>
          <a:ln/>
        </p:spPr>
      </p:sp>
      <p:sp>
        <p:nvSpPr>
          <p:cNvPr id="4" name="Text 1"/>
          <p:cNvSpPr/>
          <p:nvPr/>
        </p:nvSpPr>
        <p:spPr>
          <a:xfrm>
            <a:off x="705326" y="605195"/>
            <a:ext cx="9614416" cy="662940"/>
          </a:xfrm>
          <a:prstGeom prst="rect">
            <a:avLst/>
          </a:prstGeom>
          <a:noFill/>
          <a:ln/>
        </p:spPr>
        <p:txBody>
          <a:bodyPr wrap="none" lIns="0" tIns="0" rIns="0" bIns="0" rtlCol="0" anchor="t"/>
          <a:lstStyle/>
          <a:p>
            <a:pPr algn="l" indent="0" marL="0">
              <a:lnSpc>
                <a:spcPts val="5200"/>
              </a:lnSpc>
              <a:buNone/>
            </a:pPr>
            <a:r>
              <a:rPr lang="en-US" sz="4150" b="1" dirty="0">
                <a:solidFill>
                  <a:srgbClr val="9998FF"/>
                </a:solidFill>
                <a:latin typeface="Barlow Bold" pitchFamily="34" charset="0"/>
                <a:ea typeface="Barlow Bold" pitchFamily="34" charset="-122"/>
                <a:cs typeface="Barlow Bold" pitchFamily="34" charset="-120"/>
              </a:rPr>
              <a:t>10. Conclusiones y Lecciones Aprendidas</a:t>
            </a:r>
            <a:endParaRPr lang="en-US" sz="4150" dirty="0"/>
          </a:p>
        </p:txBody>
      </p:sp>
      <p:sp>
        <p:nvSpPr>
          <p:cNvPr id="5" name="Text 2"/>
          <p:cNvSpPr/>
          <p:nvPr/>
        </p:nvSpPr>
        <p:spPr>
          <a:xfrm>
            <a:off x="705326" y="1570434"/>
            <a:ext cx="13219748" cy="644843"/>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El desarrollo de "</a:t>
            </a:r>
            <a:pPr algn="l" indent="0" marL="0">
              <a:lnSpc>
                <a:spcPts val="2500"/>
              </a:lnSpc>
              <a:buNone/>
            </a:pPr>
            <a:r>
              <a:rPr lang="en-US" sz="1550" b="1" dirty="0">
                <a:solidFill>
                  <a:srgbClr val="EEEFF5"/>
                </a:solidFill>
                <a:latin typeface="Montserrat" pitchFamily="34" charset="0"/>
                <a:ea typeface="Montserrat" pitchFamily="34" charset="-122"/>
                <a:cs typeface="Montserrat" pitchFamily="34" charset="-120"/>
              </a:rPr>
              <a:t>Warriors of Eazima II</a:t>
            </a:r>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 nos permitió aplicar lo aprendido y trabajar en equipo eficazmente. Superamos retos que nos dejaron valiosas lecciones sobre colaboración, planificación y la importancia de una buena base de código.</a:t>
            </a:r>
            <a:endParaRPr lang="en-US" sz="1550" dirty="0"/>
          </a:p>
        </p:txBody>
      </p:sp>
      <p:sp>
        <p:nvSpPr>
          <p:cNvPr id="6" name="Text 3"/>
          <p:cNvSpPr/>
          <p:nvPr/>
        </p:nvSpPr>
        <p:spPr>
          <a:xfrm>
            <a:off x="705326" y="2870121"/>
            <a:ext cx="2651879" cy="331351"/>
          </a:xfrm>
          <a:prstGeom prst="rect">
            <a:avLst/>
          </a:prstGeom>
          <a:noFill/>
          <a:ln/>
        </p:spPr>
        <p:txBody>
          <a:bodyPr wrap="none" lIns="0" tIns="0" rIns="0" bIns="0" rtlCol="0" anchor="t"/>
          <a:lstStyle/>
          <a:p>
            <a:pPr algn="l" indent="0" marL="0">
              <a:lnSpc>
                <a:spcPts val="2600"/>
              </a:lnSpc>
              <a:buNone/>
            </a:pPr>
            <a:r>
              <a:rPr lang="en-US" sz="2050" b="1" dirty="0">
                <a:solidFill>
                  <a:srgbClr val="9998FF"/>
                </a:solidFill>
                <a:latin typeface="Barlow Bold" pitchFamily="34" charset="0"/>
                <a:ea typeface="Barlow Bold" pitchFamily="34" charset="-122"/>
                <a:cs typeface="Barlow Bold" pitchFamily="34" charset="-120"/>
              </a:rPr>
              <a:t>Conclusiones</a:t>
            </a:r>
            <a:endParaRPr lang="en-US" sz="2050" dirty="0"/>
          </a:p>
        </p:txBody>
      </p:sp>
      <p:sp>
        <p:nvSpPr>
          <p:cNvPr id="7" name="Text 4"/>
          <p:cNvSpPr/>
          <p:nvPr/>
        </p:nvSpPr>
        <p:spPr>
          <a:xfrm>
            <a:off x="705326" y="3402925"/>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El trabajo en equipo y el uso de GitKraken fueron fundamentales para la coordinación y evitar conflictos.</a:t>
            </a:r>
            <a:endParaRPr lang="en-US" sz="1550" dirty="0"/>
          </a:p>
        </p:txBody>
      </p:sp>
      <p:sp>
        <p:nvSpPr>
          <p:cNvPr id="8" name="Text 5"/>
          <p:cNvSpPr/>
          <p:nvPr/>
        </p:nvSpPr>
        <p:spPr>
          <a:xfrm>
            <a:off x="705326" y="4118253"/>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La planificación semanal permitió una progresión constante y equilibrar la carga de trabajo.</a:t>
            </a:r>
            <a:endParaRPr lang="en-US" sz="1550" dirty="0"/>
          </a:p>
        </p:txBody>
      </p:sp>
      <p:sp>
        <p:nvSpPr>
          <p:cNvPr id="9" name="Text 6"/>
          <p:cNvSpPr/>
          <p:nvPr/>
        </p:nvSpPr>
        <p:spPr>
          <a:xfrm>
            <a:off x="705326" y="4833580"/>
            <a:ext cx="6364010" cy="96726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Partir de un juego base sencillo fue clave para enfocarse en funcionalidades esenciales y añadir mejoras progresivamente.</a:t>
            </a:r>
            <a:endParaRPr lang="en-US" sz="1550" dirty="0"/>
          </a:p>
        </p:txBody>
      </p:sp>
      <p:sp>
        <p:nvSpPr>
          <p:cNvPr id="10" name="Text 7"/>
          <p:cNvSpPr/>
          <p:nvPr/>
        </p:nvSpPr>
        <p:spPr>
          <a:xfrm>
            <a:off x="705326" y="5871329"/>
            <a:ext cx="6364010" cy="96726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Rehacer parte de la historia y programación de "Warriors of Eazima I" destacó la importancia de una buena base de código.</a:t>
            </a:r>
            <a:endParaRPr lang="en-US" sz="1550" dirty="0"/>
          </a:p>
        </p:txBody>
      </p:sp>
      <p:sp>
        <p:nvSpPr>
          <p:cNvPr id="11" name="Text 8"/>
          <p:cNvSpPr/>
          <p:nvPr/>
        </p:nvSpPr>
        <p:spPr>
          <a:xfrm>
            <a:off x="705326" y="6909078"/>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La comunicación constante y la toma de decisiones consensuada fueron esenciales para el equipo.</a:t>
            </a:r>
            <a:endParaRPr lang="en-US" sz="1550" dirty="0"/>
          </a:p>
        </p:txBody>
      </p:sp>
      <p:sp>
        <p:nvSpPr>
          <p:cNvPr id="12" name="Text 9"/>
          <p:cNvSpPr/>
          <p:nvPr/>
        </p:nvSpPr>
        <p:spPr>
          <a:xfrm>
            <a:off x="7568684" y="2870121"/>
            <a:ext cx="2651879" cy="331351"/>
          </a:xfrm>
          <a:prstGeom prst="rect">
            <a:avLst/>
          </a:prstGeom>
          <a:noFill/>
          <a:ln/>
        </p:spPr>
        <p:txBody>
          <a:bodyPr wrap="none" lIns="0" tIns="0" rIns="0" bIns="0" rtlCol="0" anchor="t"/>
          <a:lstStyle/>
          <a:p>
            <a:pPr algn="l" indent="0" marL="0">
              <a:lnSpc>
                <a:spcPts val="2600"/>
              </a:lnSpc>
              <a:buNone/>
            </a:pPr>
            <a:r>
              <a:rPr lang="en-US" sz="2050" b="1" dirty="0">
                <a:solidFill>
                  <a:srgbClr val="9998FF"/>
                </a:solidFill>
                <a:latin typeface="Barlow Bold" pitchFamily="34" charset="0"/>
                <a:ea typeface="Barlow Bold" pitchFamily="34" charset="-122"/>
                <a:cs typeface="Barlow Bold" pitchFamily="34" charset="-120"/>
              </a:rPr>
              <a:t>Lecciones Aprendidas</a:t>
            </a:r>
            <a:endParaRPr lang="en-US" sz="2050" dirty="0"/>
          </a:p>
        </p:txBody>
      </p:sp>
      <p:sp>
        <p:nvSpPr>
          <p:cNvPr id="13" name="Text 10"/>
          <p:cNvSpPr/>
          <p:nvPr/>
        </p:nvSpPr>
        <p:spPr>
          <a:xfrm>
            <a:off x="7568684" y="3402925"/>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No modificar el archivo .classpath para evitar errores de configuración.</a:t>
            </a:r>
            <a:endParaRPr lang="en-US" sz="1550" dirty="0"/>
          </a:p>
        </p:txBody>
      </p:sp>
      <p:sp>
        <p:nvSpPr>
          <p:cNvPr id="14" name="Text 11"/>
          <p:cNvSpPr/>
          <p:nvPr/>
        </p:nvSpPr>
        <p:spPr>
          <a:xfrm>
            <a:off x="7568684" y="4118253"/>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Comprender la diferencia entre conflictos ONTO (reemplazo de contenido) e INTO (fusión de códigos) en GitKraken.</a:t>
            </a:r>
            <a:endParaRPr lang="en-US" sz="1550" dirty="0"/>
          </a:p>
        </p:txBody>
      </p:sp>
      <p:sp>
        <p:nvSpPr>
          <p:cNvPr id="15" name="Text 12"/>
          <p:cNvSpPr/>
          <p:nvPr/>
        </p:nvSpPr>
        <p:spPr>
          <a:xfrm>
            <a:off x="7568684" y="4833580"/>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La necesidad de actualizar elementos visuales, como la portada, para mejorar la estética del proyecto.</a:t>
            </a:r>
            <a:endParaRPr lang="en-US" sz="1550" dirty="0"/>
          </a:p>
        </p:txBody>
      </p:sp>
      <p:pic>
        <p:nvPicPr>
          <p:cNvPr id="16" name="Image 1" descr="preencoded.png">    </p:cNvPr>
          <p:cNvPicPr>
            <a:picLocks noChangeAspect="1"/>
          </p:cNvPicPr>
          <p:nvPr/>
        </p:nvPicPr>
        <p:blipFill>
          <a:blip r:embed="rId2"/>
          <a:stretch>
            <a:fillRect/>
          </a:stretch>
        </p:blipFill>
        <p:spPr>
          <a:xfrm>
            <a:off x="10013990" y="5705118"/>
            <a:ext cx="1473279" cy="147327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C32">
              <a:alpha val="80000"/>
            </a:srgbClr>
          </a:solidFill>
          <a:ln/>
        </p:spPr>
      </p:sp>
      <p:pic>
        <p:nvPicPr>
          <p:cNvPr id="4" name="Image 1" descr="preencoded.png">    </p:cNvPr>
          <p:cNvPicPr>
            <a:picLocks noChangeAspect="1"/>
          </p:cNvPicPr>
          <p:nvPr/>
        </p:nvPicPr>
        <p:blipFill>
          <a:blip r:embed="rId2"/>
          <a:stretch>
            <a:fillRect/>
          </a:stretch>
        </p:blipFill>
        <p:spPr>
          <a:xfrm>
            <a:off x="1401247" y="1238607"/>
            <a:ext cx="2278142" cy="5752267"/>
          </a:xfrm>
          <a:prstGeom prst="rect">
            <a:avLst/>
          </a:prstGeom>
        </p:spPr>
      </p:pic>
      <p:sp>
        <p:nvSpPr>
          <p:cNvPr id="5" name="Text 1"/>
          <p:cNvSpPr/>
          <p:nvPr/>
        </p:nvSpPr>
        <p:spPr>
          <a:xfrm>
            <a:off x="4858583" y="879038"/>
            <a:ext cx="6149935"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11. Proyecto OpenSource</a:t>
            </a:r>
            <a:endParaRPr lang="en-US" sz="4450" dirty="0"/>
          </a:p>
        </p:txBody>
      </p:sp>
      <p:sp>
        <p:nvSpPr>
          <p:cNvPr id="6" name="Text 2"/>
          <p:cNvSpPr/>
          <p:nvPr/>
        </p:nvSpPr>
        <p:spPr>
          <a:xfrm>
            <a:off x="4858583" y="1808321"/>
            <a:ext cx="4621768" cy="427553"/>
          </a:xfrm>
          <a:prstGeom prst="rect">
            <a:avLst/>
          </a:prstGeom>
          <a:noFill/>
          <a:ln/>
        </p:spPr>
        <p:txBody>
          <a:bodyPr wrap="none" lIns="0" tIns="0" rIns="0" bIns="0" rtlCol="0" anchor="t"/>
          <a:lstStyle/>
          <a:p>
            <a:pPr algn="l" indent="0" marL="0">
              <a:lnSpc>
                <a:spcPts val="3350"/>
              </a:lnSpc>
              <a:buNone/>
            </a:pPr>
            <a:r>
              <a:rPr lang="en-US" sz="2650" b="1" dirty="0">
                <a:solidFill>
                  <a:srgbClr val="EEEFF5"/>
                </a:solidFill>
                <a:latin typeface="Barlow Bold" pitchFamily="34" charset="0"/>
                <a:ea typeface="Barlow Bold" pitchFamily="34" charset="-122"/>
                <a:cs typeface="Barlow Bold" pitchFamily="34" charset="-120"/>
              </a:rPr>
              <a:t>Repositorio de GitHub Público:</a:t>
            </a:r>
            <a:endParaRPr lang="en-US" sz="2650" dirty="0"/>
          </a:p>
        </p:txBody>
      </p:sp>
      <p:sp>
        <p:nvSpPr>
          <p:cNvPr id="7" name="Text 3"/>
          <p:cNvSpPr/>
          <p:nvPr/>
        </p:nvSpPr>
        <p:spPr>
          <a:xfrm>
            <a:off x="4858583" y="2452449"/>
            <a:ext cx="9021008" cy="138684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El código fuente del proyecto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"Warriors of Eazima II"</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se encuentra disponible públicamente en GitHub. Esto permite que cualquier persona interesada pueda consultar, descargar o contribuir al desarrollo del juego, fomentando la transparencia, el aprendizaje colaborativo y la mejora continua.</a:t>
            </a:r>
            <a:endParaRPr lang="en-US" sz="1700" dirty="0"/>
          </a:p>
        </p:txBody>
      </p:sp>
      <p:sp>
        <p:nvSpPr>
          <p:cNvPr id="8" name="Text 4"/>
          <p:cNvSpPr/>
          <p:nvPr/>
        </p:nvSpPr>
        <p:spPr>
          <a:xfrm>
            <a:off x="4858583" y="4034195"/>
            <a:ext cx="9021008" cy="346710"/>
          </a:xfrm>
          <a:prstGeom prst="rect">
            <a:avLst/>
          </a:prstGeom>
          <a:noFill/>
          <a:ln/>
        </p:spPr>
        <p:txBody>
          <a:bodyPr wrap="none" lIns="0" tIns="0" rIns="0" bIns="0" rtlCol="0" anchor="t"/>
          <a:lstStyle/>
          <a:p>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Repositorio:</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a:t>
            </a:r>
            <a:pPr algn="l" indent="0" marL="0">
              <a:lnSpc>
                <a:spcPts val="2700"/>
              </a:lnSpc>
              <a:buNone/>
            </a:pPr>
            <a:r>
              <a:rPr lang="en-US" sz="1700" u="sng" dirty="0">
                <a:solidFill>
                  <a:srgbClr val="9998FF"/>
                </a:solidFill>
                <a:latin typeface="Montserrat" pitchFamily="34" charset="0"/>
                <a:ea typeface="Montserrat" pitchFamily="34" charset="-122"/>
                <a:cs typeface="Montserrat"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https://github.com/ChaoAlarcon/Elige-Tu-Propia-Aventura-II</a:t>
            </a:r>
            <a:endParaRPr lang="en-US" sz="1700" dirty="0"/>
          </a:p>
        </p:txBody>
      </p:sp>
      <p:sp>
        <p:nvSpPr>
          <p:cNvPr id="9" name="Text 5"/>
          <p:cNvSpPr/>
          <p:nvPr/>
        </p:nvSpPr>
        <p:spPr>
          <a:xfrm>
            <a:off x="4858583" y="4575810"/>
            <a:ext cx="9021008" cy="138684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Este repositorio contiene todo el material del proyecto, incluyendo el código Java, documentación técnica, recursos gráficos y el historial de versiones. Se ha utilizado GitKraken como herramienta de control de versiones para garantizar un seguimiento organizado y eficiente de los cambios realizados durante el desarrollo.</a:t>
            </a:r>
            <a:endParaRPr lang="en-US" sz="1700" dirty="0"/>
          </a:p>
        </p:txBody>
      </p:sp>
      <p:pic>
        <p:nvPicPr>
          <p:cNvPr id="10" name="Image 2" descr="preencoded.png">    </p:cNvPr>
          <p:cNvPicPr>
            <a:picLocks noChangeAspect="1"/>
          </p:cNvPicPr>
          <p:nvPr/>
        </p:nvPicPr>
        <p:blipFill>
          <a:blip r:embed="rId4"/>
          <a:stretch>
            <a:fillRect/>
          </a:stretch>
        </p:blipFill>
        <p:spPr>
          <a:xfrm>
            <a:off x="8817888" y="6206371"/>
            <a:ext cx="1102281" cy="11170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286042"/>
          </a:xfrm>
          <a:prstGeom prst="rect">
            <a:avLst/>
          </a:prstGeom>
        </p:spPr>
      </p:pic>
      <p:sp>
        <p:nvSpPr>
          <p:cNvPr id="3" name="Shape 0"/>
          <p:cNvSpPr/>
          <p:nvPr/>
        </p:nvSpPr>
        <p:spPr>
          <a:xfrm>
            <a:off x="0" y="0"/>
            <a:ext cx="14630400" cy="9286042"/>
          </a:xfrm>
          <a:prstGeom prst="rect">
            <a:avLst/>
          </a:prstGeom>
          <a:solidFill>
            <a:srgbClr val="282C32">
              <a:alpha val="80000"/>
            </a:srgbClr>
          </a:solidFill>
          <a:ln/>
        </p:spPr>
      </p:sp>
      <p:sp>
        <p:nvSpPr>
          <p:cNvPr id="4" name="Text 1"/>
          <p:cNvSpPr/>
          <p:nvPr/>
        </p:nvSpPr>
        <p:spPr>
          <a:xfrm>
            <a:off x="520541" y="408980"/>
            <a:ext cx="4474012" cy="489347"/>
          </a:xfrm>
          <a:prstGeom prst="rect">
            <a:avLst/>
          </a:prstGeom>
          <a:noFill/>
          <a:ln/>
        </p:spPr>
        <p:txBody>
          <a:bodyPr wrap="none" lIns="0" tIns="0" rIns="0" bIns="0" rtlCol="0" anchor="t"/>
          <a:lstStyle/>
          <a:p>
            <a:pPr algn="l" indent="0" marL="0">
              <a:lnSpc>
                <a:spcPts val="3850"/>
              </a:lnSpc>
              <a:buNone/>
            </a:pPr>
            <a:r>
              <a:rPr lang="en-US" sz="3050" b="1" dirty="0">
                <a:solidFill>
                  <a:srgbClr val="9998FF"/>
                </a:solidFill>
                <a:latin typeface="Barlow Bold" pitchFamily="34" charset="0"/>
                <a:ea typeface="Barlow Bold" pitchFamily="34" charset="-122"/>
                <a:cs typeface="Barlow Bold" pitchFamily="34" charset="-120"/>
              </a:rPr>
              <a:t>Integrantes del Grupo 25: </a:t>
            </a:r>
            <a:endParaRPr lang="en-US" sz="3050" dirty="0"/>
          </a:p>
        </p:txBody>
      </p:sp>
      <p:sp>
        <p:nvSpPr>
          <p:cNvPr id="5" name="Text 2"/>
          <p:cNvSpPr/>
          <p:nvPr/>
        </p:nvSpPr>
        <p:spPr>
          <a:xfrm>
            <a:off x="520541" y="1255276"/>
            <a:ext cx="10659308" cy="475774"/>
          </a:xfrm>
          <a:prstGeom prst="rect">
            <a:avLst/>
          </a:prstGeom>
          <a:noFill/>
          <a:ln/>
        </p:spPr>
        <p:txBody>
          <a:bodyPr wrap="square" lIns="0" tIns="0" rIns="0" bIns="0" rtlCol="0" anchor="t"/>
          <a:lstStyle/>
          <a:p>
            <a:pPr algn="l" indent="0" marL="0">
              <a:lnSpc>
                <a:spcPts val="1850"/>
              </a:lnSpc>
              <a:buNone/>
            </a:pPr>
            <a:r>
              <a:rPr lang="en-US" sz="1150" dirty="0">
                <a:solidFill>
                  <a:srgbClr val="EEEFF5"/>
                </a:solidFill>
                <a:latin typeface="Montserrat" pitchFamily="34" charset="0"/>
                <a:ea typeface="Montserrat" pitchFamily="34" charset="-122"/>
                <a:cs typeface="Montserrat" pitchFamily="34" charset="-120"/>
              </a:rPr>
              <a:t>Un equipo excepcional puede lograr resultados extraordinarios. Cuando se unen talentos diversos y se trabaja en sinergia, se crean las condiciones perfectas para alcanzar el éxito.</a:t>
            </a:r>
            <a:endParaRPr lang="en-US" sz="1150" dirty="0"/>
          </a:p>
        </p:txBody>
      </p:sp>
      <p:sp>
        <p:nvSpPr>
          <p:cNvPr id="6" name="Text 3"/>
          <p:cNvSpPr/>
          <p:nvPr/>
        </p:nvSpPr>
        <p:spPr>
          <a:xfrm>
            <a:off x="520541" y="1864876"/>
            <a:ext cx="10659308" cy="713661"/>
          </a:xfrm>
          <a:prstGeom prst="rect">
            <a:avLst/>
          </a:prstGeom>
          <a:noFill/>
          <a:ln/>
        </p:spPr>
        <p:txBody>
          <a:bodyPr wrap="square" lIns="0" tIns="0" rIns="0" bIns="0" rtlCol="0" anchor="t"/>
          <a:lstStyle/>
          <a:p>
            <a:pPr algn="l" indent="0" marL="0">
              <a:lnSpc>
                <a:spcPts val="1850"/>
              </a:lnSpc>
              <a:buNone/>
            </a:pPr>
            <a:r>
              <a:rPr lang="en-US" sz="1150" dirty="0">
                <a:solidFill>
                  <a:srgbClr val="EEEFF5"/>
                </a:solidFill>
                <a:latin typeface="Montserrat" pitchFamily="34" charset="0"/>
                <a:ea typeface="Montserrat" pitchFamily="34" charset="-122"/>
                <a:cs typeface="Montserrat" pitchFamily="34" charset="-120"/>
              </a:rPr>
              <a:t>Más allá de las habilidades individuales, es la colaboración y la comunicación efectiva lo que impulsa a un grupo a destacar. Al compartir una visión común y comprometerse con un objetivo compartido, los miembros del equipo se convierten en verdaderos guerreros, capaces de superar cualquier desafío.</a:t>
            </a:r>
            <a:endParaRPr lang="en-US" sz="1150" dirty="0"/>
          </a:p>
        </p:txBody>
      </p:sp>
      <p:pic>
        <p:nvPicPr>
          <p:cNvPr id="7" name="Image 1" descr="preencoded.png">    </p:cNvPr>
          <p:cNvPicPr>
            <a:picLocks noChangeAspect="1"/>
          </p:cNvPicPr>
          <p:nvPr/>
        </p:nvPicPr>
        <p:blipFill>
          <a:blip r:embed="rId2"/>
          <a:stretch>
            <a:fillRect/>
          </a:stretch>
        </p:blipFill>
        <p:spPr>
          <a:xfrm>
            <a:off x="11550372" y="1288733"/>
            <a:ext cx="2566988" cy="2566988"/>
          </a:xfrm>
          <a:prstGeom prst="rect">
            <a:avLst/>
          </a:prstGeom>
        </p:spPr>
      </p:pic>
      <p:pic>
        <p:nvPicPr>
          <p:cNvPr id="8" name="Image 2" descr="preencoded.png">    </p:cNvPr>
          <p:cNvPicPr>
            <a:picLocks noChangeAspect="1"/>
          </p:cNvPicPr>
          <p:nvPr/>
        </p:nvPicPr>
        <p:blipFill>
          <a:blip r:embed="rId3"/>
          <a:stretch>
            <a:fillRect/>
          </a:stretch>
        </p:blipFill>
        <p:spPr>
          <a:xfrm>
            <a:off x="1137404" y="4190286"/>
            <a:ext cx="3172063" cy="3172063"/>
          </a:xfrm>
          <a:prstGeom prst="rect">
            <a:avLst/>
          </a:prstGeom>
        </p:spPr>
      </p:pic>
      <p:sp>
        <p:nvSpPr>
          <p:cNvPr id="9" name="Text 4"/>
          <p:cNvSpPr/>
          <p:nvPr/>
        </p:nvSpPr>
        <p:spPr>
          <a:xfrm>
            <a:off x="1549003" y="7548205"/>
            <a:ext cx="2348746" cy="293608"/>
          </a:xfrm>
          <a:prstGeom prst="rect">
            <a:avLst/>
          </a:prstGeom>
          <a:noFill/>
          <a:ln/>
        </p:spPr>
        <p:txBody>
          <a:bodyPr wrap="none" lIns="0" tIns="0" rIns="0" bIns="0" rtlCol="0" anchor="t"/>
          <a:lstStyle/>
          <a:p>
            <a:pPr algn="ctr" indent="0" marL="0">
              <a:lnSpc>
                <a:spcPts val="2300"/>
              </a:lnSpc>
              <a:buNone/>
            </a:pPr>
            <a:r>
              <a:rPr lang="en-US" sz="1800" b="1" dirty="0">
                <a:solidFill>
                  <a:srgbClr val="EEEFF5"/>
                </a:solidFill>
                <a:latin typeface="Barlow Bold" pitchFamily="34" charset="0"/>
                <a:ea typeface="Barlow Bold" pitchFamily="34" charset="-122"/>
                <a:cs typeface="Barlow Bold" pitchFamily="34" charset="-120"/>
              </a:rPr>
              <a:t>Álvaro Santos Calvo</a:t>
            </a:r>
            <a:endParaRPr lang="en-US" sz="1800" dirty="0"/>
          </a:p>
        </p:txBody>
      </p:sp>
      <p:sp>
        <p:nvSpPr>
          <p:cNvPr id="10" name="Text 5"/>
          <p:cNvSpPr/>
          <p:nvPr/>
        </p:nvSpPr>
        <p:spPr>
          <a:xfrm>
            <a:off x="520541" y="7930991"/>
            <a:ext cx="4405789" cy="237887"/>
          </a:xfrm>
          <a:prstGeom prst="rect">
            <a:avLst/>
          </a:prstGeom>
          <a:noFill/>
          <a:ln/>
        </p:spPr>
        <p:txBody>
          <a:bodyPr wrap="none" lIns="0" tIns="0" rIns="0" bIns="0" rtlCol="0" anchor="t"/>
          <a:lstStyle/>
          <a:p>
            <a:pPr algn="ctr" indent="0" marL="0">
              <a:lnSpc>
                <a:spcPts val="1850"/>
              </a:lnSpc>
              <a:buNone/>
            </a:pPr>
            <a:r>
              <a:rPr lang="en-US" sz="1150" dirty="0">
                <a:solidFill>
                  <a:srgbClr val="EEEFF5"/>
                </a:solidFill>
                <a:latin typeface="Montserrat" pitchFamily="34" charset="0"/>
                <a:ea typeface="Montserrat" pitchFamily="34" charset="-122"/>
                <a:cs typeface="Montserrat" pitchFamily="34" charset="-120"/>
              </a:rPr>
              <a:t>Diseñador Narrativo - Gestor de Datos de Juego</a:t>
            </a:r>
            <a:endParaRPr lang="en-US" sz="1150" dirty="0"/>
          </a:p>
        </p:txBody>
      </p:sp>
      <p:sp>
        <p:nvSpPr>
          <p:cNvPr id="11" name="Text 6"/>
          <p:cNvSpPr/>
          <p:nvPr/>
        </p:nvSpPr>
        <p:spPr>
          <a:xfrm>
            <a:off x="520541" y="8258056"/>
            <a:ext cx="4405789" cy="381000"/>
          </a:xfrm>
          <a:prstGeom prst="rect">
            <a:avLst/>
          </a:prstGeom>
          <a:noFill/>
          <a:ln/>
        </p:spPr>
        <p:txBody>
          <a:bodyPr wrap="square" lIns="0" tIns="0" rIns="0" bIns="0" rtlCol="0" anchor="t"/>
          <a:lstStyle/>
          <a:p>
            <a:pPr algn="ctr"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Desarrollo del universo narrativo del videojuego y gestión de los datos asociados.</a:t>
            </a:r>
            <a:endParaRPr lang="en-US" sz="900" dirty="0"/>
          </a:p>
        </p:txBody>
      </p:sp>
      <p:pic>
        <p:nvPicPr>
          <p:cNvPr id="12" name="Image 3" descr="preencoded.png">    </p:cNvPr>
          <p:cNvPicPr>
            <a:picLocks noChangeAspect="1"/>
          </p:cNvPicPr>
          <p:nvPr/>
        </p:nvPicPr>
        <p:blipFill>
          <a:blip r:embed="rId4"/>
          <a:stretch>
            <a:fillRect/>
          </a:stretch>
        </p:blipFill>
        <p:spPr>
          <a:xfrm>
            <a:off x="5729049" y="4190286"/>
            <a:ext cx="3172182" cy="3172182"/>
          </a:xfrm>
          <a:prstGeom prst="rect">
            <a:avLst/>
          </a:prstGeom>
        </p:spPr>
      </p:pic>
      <p:sp>
        <p:nvSpPr>
          <p:cNvPr id="13" name="Text 7"/>
          <p:cNvSpPr/>
          <p:nvPr/>
        </p:nvSpPr>
        <p:spPr>
          <a:xfrm>
            <a:off x="5477470" y="7548324"/>
            <a:ext cx="3675221" cy="293608"/>
          </a:xfrm>
          <a:prstGeom prst="rect">
            <a:avLst/>
          </a:prstGeom>
          <a:noFill/>
          <a:ln/>
        </p:spPr>
        <p:txBody>
          <a:bodyPr wrap="none" lIns="0" tIns="0" rIns="0" bIns="0" rtlCol="0" anchor="t"/>
          <a:lstStyle/>
          <a:p>
            <a:pPr algn="ctr" indent="0" marL="0">
              <a:lnSpc>
                <a:spcPts val="2300"/>
              </a:lnSpc>
              <a:buNone/>
            </a:pPr>
            <a:r>
              <a:rPr lang="en-US" sz="1800" b="1" dirty="0">
                <a:solidFill>
                  <a:srgbClr val="EEEFF5"/>
                </a:solidFill>
                <a:latin typeface="Barlow Bold" pitchFamily="34" charset="0"/>
                <a:ea typeface="Barlow Bold" pitchFamily="34" charset="-122"/>
                <a:cs typeface="Barlow Bold" pitchFamily="34" charset="-120"/>
              </a:rPr>
              <a:t>Nicolás García-Sampedro Docampo</a:t>
            </a:r>
            <a:endParaRPr lang="en-US" sz="1800" dirty="0"/>
          </a:p>
        </p:txBody>
      </p:sp>
      <p:sp>
        <p:nvSpPr>
          <p:cNvPr id="14" name="Text 8"/>
          <p:cNvSpPr/>
          <p:nvPr/>
        </p:nvSpPr>
        <p:spPr>
          <a:xfrm>
            <a:off x="5112187" y="7931110"/>
            <a:ext cx="4405908" cy="237887"/>
          </a:xfrm>
          <a:prstGeom prst="rect">
            <a:avLst/>
          </a:prstGeom>
          <a:noFill/>
          <a:ln/>
        </p:spPr>
        <p:txBody>
          <a:bodyPr wrap="none" lIns="0" tIns="0" rIns="0" bIns="0" rtlCol="0" anchor="t"/>
          <a:lstStyle/>
          <a:p>
            <a:pPr algn="ctr" indent="0" marL="0">
              <a:lnSpc>
                <a:spcPts val="1850"/>
              </a:lnSpc>
              <a:buNone/>
            </a:pPr>
            <a:r>
              <a:rPr lang="en-US" sz="1150" dirty="0">
                <a:solidFill>
                  <a:srgbClr val="EEEFF5"/>
                </a:solidFill>
                <a:latin typeface="Montserrat" pitchFamily="34" charset="0"/>
                <a:ea typeface="Montserrat" pitchFamily="34" charset="-122"/>
                <a:cs typeface="Montserrat" pitchFamily="34" charset="-120"/>
              </a:rPr>
              <a:t>Desarrollador de Software/Gameplay</a:t>
            </a:r>
            <a:endParaRPr lang="en-US" sz="1150" dirty="0"/>
          </a:p>
        </p:txBody>
      </p:sp>
      <p:sp>
        <p:nvSpPr>
          <p:cNvPr id="15" name="Text 9"/>
          <p:cNvSpPr/>
          <p:nvPr/>
        </p:nvSpPr>
        <p:spPr>
          <a:xfrm>
            <a:off x="5112187" y="8258175"/>
            <a:ext cx="4405908" cy="190500"/>
          </a:xfrm>
          <a:prstGeom prst="rect">
            <a:avLst/>
          </a:prstGeom>
          <a:noFill/>
          <a:ln/>
        </p:spPr>
        <p:txBody>
          <a:bodyPr wrap="none" lIns="0" tIns="0" rIns="0" bIns="0" rtlCol="0" anchor="t"/>
          <a:lstStyle/>
          <a:p>
            <a:pPr algn="ctr"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Diseño de la lógica y programación de la aventura interactiva.</a:t>
            </a:r>
            <a:endParaRPr lang="en-US" sz="900" dirty="0"/>
          </a:p>
        </p:txBody>
      </p:sp>
      <p:pic>
        <p:nvPicPr>
          <p:cNvPr id="16" name="Image 4" descr="preencoded.png">    </p:cNvPr>
          <p:cNvPicPr>
            <a:picLocks noChangeAspect="1"/>
          </p:cNvPicPr>
          <p:nvPr/>
        </p:nvPicPr>
        <p:blipFill>
          <a:blip r:embed="rId5"/>
          <a:stretch>
            <a:fillRect/>
          </a:stretch>
        </p:blipFill>
        <p:spPr>
          <a:xfrm>
            <a:off x="10320814" y="4190286"/>
            <a:ext cx="3172182" cy="3172182"/>
          </a:xfrm>
          <a:prstGeom prst="rect">
            <a:avLst/>
          </a:prstGeom>
        </p:spPr>
      </p:pic>
      <p:sp>
        <p:nvSpPr>
          <p:cNvPr id="17" name="Text 10"/>
          <p:cNvSpPr/>
          <p:nvPr/>
        </p:nvSpPr>
        <p:spPr>
          <a:xfrm>
            <a:off x="10732532" y="7548324"/>
            <a:ext cx="2348746" cy="293608"/>
          </a:xfrm>
          <a:prstGeom prst="rect">
            <a:avLst/>
          </a:prstGeom>
          <a:noFill/>
          <a:ln/>
        </p:spPr>
        <p:txBody>
          <a:bodyPr wrap="none" lIns="0" tIns="0" rIns="0" bIns="0" rtlCol="0" anchor="t"/>
          <a:lstStyle/>
          <a:p>
            <a:pPr algn="ctr" indent="0" marL="0">
              <a:lnSpc>
                <a:spcPts val="2300"/>
              </a:lnSpc>
              <a:buNone/>
            </a:pPr>
            <a:r>
              <a:rPr lang="en-US" sz="1800" b="1" dirty="0">
                <a:solidFill>
                  <a:srgbClr val="EEEFF5"/>
                </a:solidFill>
                <a:latin typeface="Barlow Bold" pitchFamily="34" charset="0"/>
                <a:ea typeface="Barlow Bold" pitchFamily="34" charset="-122"/>
                <a:cs typeface="Barlow Bold" pitchFamily="34" charset="-120"/>
              </a:rPr>
              <a:t>Chao An Alarcón Chen</a:t>
            </a:r>
            <a:endParaRPr lang="en-US" sz="1800" dirty="0"/>
          </a:p>
        </p:txBody>
      </p:sp>
      <p:sp>
        <p:nvSpPr>
          <p:cNvPr id="18" name="Text 11"/>
          <p:cNvSpPr/>
          <p:nvPr/>
        </p:nvSpPr>
        <p:spPr>
          <a:xfrm>
            <a:off x="9703951" y="7931110"/>
            <a:ext cx="4405908" cy="475774"/>
          </a:xfrm>
          <a:prstGeom prst="rect">
            <a:avLst/>
          </a:prstGeom>
          <a:noFill/>
          <a:ln/>
        </p:spPr>
        <p:txBody>
          <a:bodyPr wrap="square" lIns="0" tIns="0" rIns="0" bIns="0" rtlCol="0" anchor="t"/>
          <a:lstStyle/>
          <a:p>
            <a:pPr algn="ctr" indent="0" marL="0">
              <a:lnSpc>
                <a:spcPts val="1850"/>
              </a:lnSpc>
              <a:buNone/>
            </a:pPr>
            <a:r>
              <a:rPr lang="en-US" sz="1150" dirty="0">
                <a:solidFill>
                  <a:srgbClr val="EEEFF5"/>
                </a:solidFill>
                <a:latin typeface="Montserrat" pitchFamily="34" charset="0"/>
                <a:ea typeface="Montserrat" pitchFamily="34" charset="-122"/>
                <a:cs typeface="Montserrat" pitchFamily="34" charset="-120"/>
              </a:rPr>
              <a:t>Diseñador Gráfico - Diseñador UX/UI - Product Manager - Responsable de Control de Versiones</a:t>
            </a:r>
            <a:endParaRPr lang="en-US" sz="1150" dirty="0"/>
          </a:p>
        </p:txBody>
      </p:sp>
      <p:sp>
        <p:nvSpPr>
          <p:cNvPr id="19" name="Text 12"/>
          <p:cNvSpPr/>
          <p:nvPr/>
        </p:nvSpPr>
        <p:spPr>
          <a:xfrm>
            <a:off x="9703951" y="8496062"/>
            <a:ext cx="4405908" cy="381000"/>
          </a:xfrm>
          <a:prstGeom prst="rect">
            <a:avLst/>
          </a:prstGeom>
          <a:noFill/>
          <a:ln/>
        </p:spPr>
        <p:txBody>
          <a:bodyPr wrap="square" lIns="0" tIns="0" rIns="0" bIns="0" rtlCol="0" anchor="t"/>
          <a:lstStyle/>
          <a:p>
            <a:pPr algn="ctr"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Diseño visual del producto para su presentación al público general y gestión del control de versiones del repositorio.</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360807"/>
          </a:xfrm>
          <a:prstGeom prst="rect">
            <a:avLst/>
          </a:prstGeom>
        </p:spPr>
      </p:pic>
      <p:sp>
        <p:nvSpPr>
          <p:cNvPr id="3" name="Shape 0"/>
          <p:cNvSpPr/>
          <p:nvPr/>
        </p:nvSpPr>
        <p:spPr>
          <a:xfrm>
            <a:off x="0" y="0"/>
            <a:ext cx="14630400" cy="8360807"/>
          </a:xfrm>
          <a:prstGeom prst="rect">
            <a:avLst/>
          </a:prstGeom>
          <a:solidFill>
            <a:srgbClr val="282C32">
              <a:alpha val="80000"/>
            </a:srgbClr>
          </a:solidFill>
          <a:ln/>
        </p:spPr>
      </p:sp>
      <p:sp>
        <p:nvSpPr>
          <p:cNvPr id="4" name="Text 1"/>
          <p:cNvSpPr/>
          <p:nvPr/>
        </p:nvSpPr>
        <p:spPr>
          <a:xfrm>
            <a:off x="666036" y="523280"/>
            <a:ext cx="5008483" cy="626031"/>
          </a:xfrm>
          <a:prstGeom prst="rect">
            <a:avLst/>
          </a:prstGeom>
          <a:noFill/>
          <a:ln/>
        </p:spPr>
        <p:txBody>
          <a:bodyPr wrap="none" lIns="0" tIns="0" rIns="0" bIns="0" rtlCol="0" anchor="t"/>
          <a:lstStyle/>
          <a:p>
            <a:pPr algn="l"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1. Agradecimientos</a:t>
            </a:r>
            <a:endParaRPr lang="en-US" sz="3900" dirty="0"/>
          </a:p>
        </p:txBody>
      </p:sp>
      <p:sp>
        <p:nvSpPr>
          <p:cNvPr id="5" name="Text 2"/>
          <p:cNvSpPr/>
          <p:nvPr/>
        </p:nvSpPr>
        <p:spPr>
          <a:xfrm>
            <a:off x="666036" y="1434703"/>
            <a:ext cx="13298329" cy="913686"/>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Expresamos nuestro sincero agradecimiento a los profesores </a:t>
            </a:r>
            <a:pPr algn="l" indent="0" marL="0">
              <a:lnSpc>
                <a:spcPts val="2350"/>
              </a:lnSpc>
              <a:buNone/>
            </a:pPr>
            <a:r>
              <a:rPr lang="en-US" sz="1450" b="1" dirty="0">
                <a:solidFill>
                  <a:srgbClr val="EEEFF5"/>
                </a:solidFill>
                <a:latin typeface="Montserrat" pitchFamily="34" charset="0"/>
                <a:ea typeface="Montserrat" pitchFamily="34" charset="-122"/>
                <a:cs typeface="Montserrat" pitchFamily="34" charset="-120"/>
              </a:rPr>
              <a:t>Francisco Albiar Jiménez </a:t>
            </a:r>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y</a:t>
            </a:r>
            <a:pPr algn="l" indent="0" marL="0">
              <a:lnSpc>
                <a:spcPts val="2350"/>
              </a:lnSpc>
              <a:buNone/>
            </a:pPr>
            <a:r>
              <a:rPr lang="en-US" sz="1450" b="1" dirty="0">
                <a:solidFill>
                  <a:srgbClr val="EEEFF5"/>
                </a:solidFill>
                <a:latin typeface="Montserrat" pitchFamily="34" charset="0"/>
                <a:ea typeface="Montserrat" pitchFamily="34" charset="-122"/>
                <a:cs typeface="Montserrat" pitchFamily="34" charset="-120"/>
              </a:rPr>
              <a:t> Rubén González Martín</a:t>
            </a:r>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 por su dedicación y apoyo constante. Francisco nos enseñó GitKraken, clave para la gestión de versiones, y Rubén nos guio en la conexión de bases de datos con Java, enriqueciendo la funcionalidad del proyecto.</a:t>
            </a:r>
            <a:endParaRPr lang="en-US" sz="1450" dirty="0"/>
          </a:p>
        </p:txBody>
      </p:sp>
      <p:sp>
        <p:nvSpPr>
          <p:cNvPr id="6" name="Text 3"/>
          <p:cNvSpPr/>
          <p:nvPr/>
        </p:nvSpPr>
        <p:spPr>
          <a:xfrm>
            <a:off x="666036" y="2562463"/>
            <a:ext cx="13298329" cy="913686"/>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Su orientación fue fundamental para nuestra comprensión de Java y la programación orientada a objetos, inspirándonos a superar retos técnicos y creativos. Gracias por un entorno de aprendizaje que valora el esfuerzo y la mejora continua. "Warriors of Eazima II" no habría sido posible sin su compromiso.</a:t>
            </a:r>
            <a:endParaRPr lang="en-US" sz="1450" dirty="0"/>
          </a:p>
        </p:txBody>
      </p:sp>
      <p:pic>
        <p:nvPicPr>
          <p:cNvPr id="7" name="Image 1" descr="preencoded.png">    </p:cNvPr>
          <p:cNvPicPr>
            <a:picLocks noChangeAspect="1"/>
          </p:cNvPicPr>
          <p:nvPr/>
        </p:nvPicPr>
        <p:blipFill>
          <a:blip r:embed="rId2"/>
          <a:stretch>
            <a:fillRect/>
          </a:stretch>
        </p:blipFill>
        <p:spPr>
          <a:xfrm>
            <a:off x="2494478" y="3690223"/>
            <a:ext cx="2873216" cy="2873216"/>
          </a:xfrm>
          <a:prstGeom prst="rect">
            <a:avLst/>
          </a:prstGeom>
        </p:spPr>
      </p:pic>
      <p:sp>
        <p:nvSpPr>
          <p:cNvPr id="8" name="Text 4"/>
          <p:cNvSpPr/>
          <p:nvPr/>
        </p:nvSpPr>
        <p:spPr>
          <a:xfrm>
            <a:off x="1523524" y="6801326"/>
            <a:ext cx="4815245" cy="312896"/>
          </a:xfrm>
          <a:prstGeom prst="rect">
            <a:avLst/>
          </a:prstGeom>
          <a:noFill/>
          <a:ln/>
        </p:spPr>
        <p:txBody>
          <a:bodyPr wrap="none" lIns="0" tIns="0" rIns="0" bIns="0" rtlCol="0" anchor="t"/>
          <a:lstStyle/>
          <a:p>
            <a:pPr algn="ctr"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Agradecimiento a Francisco Albiar Jiménez</a:t>
            </a:r>
            <a:endParaRPr lang="en-US" sz="1950" dirty="0"/>
          </a:p>
        </p:txBody>
      </p:sp>
      <p:sp>
        <p:nvSpPr>
          <p:cNvPr id="9" name="Text 5"/>
          <p:cNvSpPr/>
          <p:nvPr/>
        </p:nvSpPr>
        <p:spPr>
          <a:xfrm>
            <a:off x="666036" y="7228403"/>
            <a:ext cx="6530221" cy="609124"/>
          </a:xfrm>
          <a:prstGeom prst="rect">
            <a:avLst/>
          </a:prstGeom>
          <a:noFill/>
          <a:ln/>
        </p:spPr>
        <p:txBody>
          <a:bodyPr wrap="square" lIns="0" tIns="0" rIns="0" bIns="0" rtlCol="0" anchor="t"/>
          <a:lstStyle/>
          <a:p>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Por enseñar </a:t>
            </a:r>
            <a:pPr algn="ctr" indent="0" marL="0">
              <a:lnSpc>
                <a:spcPts val="2350"/>
              </a:lnSpc>
              <a:buNone/>
            </a:pPr>
            <a:r>
              <a:rPr lang="en-US" sz="1450" b="1" dirty="0">
                <a:solidFill>
                  <a:srgbClr val="EEEFF5"/>
                </a:solidFill>
                <a:latin typeface="Montserrat" pitchFamily="34" charset="0"/>
                <a:ea typeface="Montserrat" pitchFamily="34" charset="-122"/>
                <a:cs typeface="Montserrat" pitchFamily="34" charset="-120"/>
              </a:rPr>
              <a:t>GitKraken</a:t>
            </a:r>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 herramienta esencial para el control de versiones y la colaboración eficiente en el equipo.</a:t>
            </a:r>
            <a:endParaRPr lang="en-US" sz="1450" dirty="0"/>
          </a:p>
        </p:txBody>
      </p:sp>
      <p:pic>
        <p:nvPicPr>
          <p:cNvPr id="10" name="Image 2" descr="preencoded.png">    </p:cNvPr>
          <p:cNvPicPr>
            <a:picLocks noChangeAspect="1"/>
          </p:cNvPicPr>
          <p:nvPr/>
        </p:nvPicPr>
        <p:blipFill>
          <a:blip r:embed="rId3"/>
          <a:stretch>
            <a:fillRect/>
          </a:stretch>
        </p:blipFill>
        <p:spPr>
          <a:xfrm>
            <a:off x="9262586" y="3690223"/>
            <a:ext cx="2873216" cy="2873216"/>
          </a:xfrm>
          <a:prstGeom prst="rect">
            <a:avLst/>
          </a:prstGeom>
        </p:spPr>
      </p:pic>
      <p:sp>
        <p:nvSpPr>
          <p:cNvPr id="11" name="Text 6"/>
          <p:cNvSpPr/>
          <p:nvPr/>
        </p:nvSpPr>
        <p:spPr>
          <a:xfrm>
            <a:off x="8443436" y="6801326"/>
            <a:ext cx="4511516" cy="312896"/>
          </a:xfrm>
          <a:prstGeom prst="rect">
            <a:avLst/>
          </a:prstGeom>
          <a:noFill/>
          <a:ln/>
        </p:spPr>
        <p:txBody>
          <a:bodyPr wrap="none" lIns="0" tIns="0" rIns="0" bIns="0" rtlCol="0" anchor="t"/>
          <a:lstStyle/>
          <a:p>
            <a:pPr algn="ctr"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Agradecimiento a Rubén González Martín</a:t>
            </a:r>
            <a:endParaRPr lang="en-US" sz="1950" dirty="0"/>
          </a:p>
        </p:txBody>
      </p:sp>
      <p:sp>
        <p:nvSpPr>
          <p:cNvPr id="12" name="Text 7"/>
          <p:cNvSpPr/>
          <p:nvPr/>
        </p:nvSpPr>
        <p:spPr>
          <a:xfrm>
            <a:off x="7434143" y="7228403"/>
            <a:ext cx="6530221" cy="609124"/>
          </a:xfrm>
          <a:prstGeom prst="rect">
            <a:avLst/>
          </a:prstGeom>
          <a:noFill/>
          <a:ln/>
        </p:spPr>
        <p:txBody>
          <a:bodyPr wrap="square" lIns="0" tIns="0" rIns="0" bIns="0" rtlCol="0" anchor="t"/>
          <a:lstStyle/>
          <a:p>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Por guiar en la conexión de </a:t>
            </a:r>
            <a:pPr algn="ctr" indent="0" marL="0">
              <a:lnSpc>
                <a:spcPts val="2350"/>
              </a:lnSpc>
              <a:buNone/>
            </a:pPr>
            <a:r>
              <a:rPr lang="en-US" sz="1450" b="1" dirty="0">
                <a:solidFill>
                  <a:srgbClr val="EEEFF5"/>
                </a:solidFill>
                <a:latin typeface="Montserrat" pitchFamily="34" charset="0"/>
                <a:ea typeface="Montserrat" pitchFamily="34" charset="-122"/>
                <a:cs typeface="Montserrat" pitchFamily="34" charset="-120"/>
              </a:rPr>
              <a:t>bases de datos con Java</a:t>
            </a:r>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 lo que mejoró la funcionalidad y escalabilidad del proyecto.</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6362" y="328136"/>
            <a:ext cx="4993243" cy="391358"/>
          </a:xfrm>
          <a:prstGeom prst="rect">
            <a:avLst/>
          </a:prstGeom>
          <a:noFill/>
          <a:ln/>
        </p:spPr>
        <p:txBody>
          <a:bodyPr wrap="none" lIns="0" tIns="0" rIns="0" bIns="0" rtlCol="0" anchor="t"/>
          <a:lstStyle/>
          <a:p>
            <a:pPr algn="l" indent="0" marL="0">
              <a:lnSpc>
                <a:spcPts val="3050"/>
              </a:lnSpc>
              <a:buNone/>
            </a:pPr>
            <a:r>
              <a:rPr lang="en-US" sz="2450" b="1" dirty="0">
                <a:solidFill>
                  <a:srgbClr val="9998FF"/>
                </a:solidFill>
                <a:latin typeface="Barlow Bold" pitchFamily="34" charset="0"/>
                <a:ea typeface="Barlow Bold" pitchFamily="34" charset="-122"/>
                <a:cs typeface="Barlow Bold" pitchFamily="34" charset="-120"/>
              </a:rPr>
              <a:t>2. Introducción: Aventura en Eazima</a:t>
            </a:r>
            <a:endParaRPr lang="en-US" sz="2450" dirty="0"/>
          </a:p>
        </p:txBody>
      </p:sp>
      <p:sp>
        <p:nvSpPr>
          <p:cNvPr id="3" name="Text 1"/>
          <p:cNvSpPr/>
          <p:nvPr/>
        </p:nvSpPr>
        <p:spPr>
          <a:xfrm>
            <a:off x="416362" y="957382"/>
            <a:ext cx="13797677" cy="380524"/>
          </a:xfrm>
          <a:prstGeom prst="rect">
            <a:avLst/>
          </a:prstGeom>
          <a:noFill/>
          <a:ln/>
        </p:spPr>
        <p:txBody>
          <a:bodyPr wrap="square" lIns="0" tIns="0" rIns="0" bIns="0" rtlCol="0" anchor="t"/>
          <a:lstStyle/>
          <a:p>
            <a:pPr algn="l"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En el místico reino de Eazima, Tahorki, aprendiz del hechicero Taharka, abrió un portal dimensional, liberando una pirámide flotante y una entidad surrealista que amenaza con consumir la realidad. La diosa Ammit convocó a un valiente aventurero y al legendario guerrero Obi para derrotar a Tahorki y destruir a la criatura.</a:t>
            </a:r>
            <a:endParaRPr lang="en-US" sz="900" dirty="0"/>
          </a:p>
        </p:txBody>
      </p:sp>
      <p:pic>
        <p:nvPicPr>
          <p:cNvPr id="4" name="Image 0" descr="preencoded.png">    </p:cNvPr>
          <p:cNvPicPr>
            <a:picLocks noChangeAspect="1"/>
          </p:cNvPicPr>
          <p:nvPr/>
        </p:nvPicPr>
        <p:blipFill>
          <a:blip r:embed="rId1"/>
          <a:stretch>
            <a:fillRect/>
          </a:stretch>
        </p:blipFill>
        <p:spPr>
          <a:xfrm>
            <a:off x="5777389" y="1471732"/>
            <a:ext cx="3075623" cy="2743319"/>
          </a:xfrm>
          <a:prstGeom prst="rect">
            <a:avLst/>
          </a:prstGeom>
        </p:spPr>
      </p:pic>
      <p:sp>
        <p:nvSpPr>
          <p:cNvPr id="5" name="Shape 2"/>
          <p:cNvSpPr/>
          <p:nvPr/>
        </p:nvSpPr>
        <p:spPr>
          <a:xfrm>
            <a:off x="7307580" y="4348877"/>
            <a:ext cx="15240" cy="3552468"/>
          </a:xfrm>
          <a:prstGeom prst="roundRect">
            <a:avLst>
              <a:gd name="adj" fmla="val 702702"/>
            </a:avLst>
          </a:prstGeom>
          <a:solidFill>
            <a:srgbClr val="60646A"/>
          </a:solidFill>
          <a:ln/>
        </p:spPr>
      </p:sp>
      <p:sp>
        <p:nvSpPr>
          <p:cNvPr id="6" name="Shape 3"/>
          <p:cNvSpPr/>
          <p:nvPr/>
        </p:nvSpPr>
        <p:spPr>
          <a:xfrm>
            <a:off x="6839664" y="4475083"/>
            <a:ext cx="356949" cy="15240"/>
          </a:xfrm>
          <a:prstGeom prst="roundRect">
            <a:avLst>
              <a:gd name="adj" fmla="val 702702"/>
            </a:avLst>
          </a:prstGeom>
          <a:solidFill>
            <a:srgbClr val="60646A"/>
          </a:solidFill>
          <a:ln/>
        </p:spPr>
      </p:sp>
      <p:sp>
        <p:nvSpPr>
          <p:cNvPr id="7" name="Shape 4"/>
          <p:cNvSpPr/>
          <p:nvPr/>
        </p:nvSpPr>
        <p:spPr>
          <a:xfrm>
            <a:off x="7181374" y="4348877"/>
            <a:ext cx="267653" cy="267653"/>
          </a:xfrm>
          <a:prstGeom prst="roundRect">
            <a:avLst>
              <a:gd name="adj" fmla="val 40011"/>
            </a:avLst>
          </a:prstGeom>
          <a:solidFill>
            <a:srgbClr val="282C32"/>
          </a:solidFill>
          <a:ln/>
          <a:effectLst>
            <a:outerShdw sx="100000" sy="100000" kx="0" ky="0" algn="bl" rotWithShape="0" blurRad="29210" dist="13970" dir="13500000">
              <a:srgbClr val="ffffff">
                <a:alpha val="10000"/>
              </a:srgbClr>
            </a:outerShdw>
          </a:effectLst>
        </p:spPr>
      </p:sp>
      <p:sp>
        <p:nvSpPr>
          <p:cNvPr id="8" name="Text 5"/>
          <p:cNvSpPr/>
          <p:nvPr/>
        </p:nvSpPr>
        <p:spPr>
          <a:xfrm>
            <a:off x="7221319" y="4365308"/>
            <a:ext cx="187762" cy="234791"/>
          </a:xfrm>
          <a:prstGeom prst="rect">
            <a:avLst/>
          </a:prstGeom>
          <a:noFill/>
          <a:ln/>
        </p:spPr>
        <p:txBody>
          <a:bodyPr wrap="none" lIns="0" tIns="0" rIns="0" bIns="0" rtlCol="0" anchor="t"/>
          <a:lstStyle/>
          <a:p>
            <a:pPr algn="ctr" indent="0" marL="0">
              <a:lnSpc>
                <a:spcPts val="1450"/>
              </a:lnSpc>
              <a:buNone/>
            </a:pPr>
            <a:r>
              <a:rPr lang="en-US" sz="1450" b="1" dirty="0">
                <a:solidFill>
                  <a:srgbClr val="EEEFF5"/>
                </a:solidFill>
                <a:latin typeface="Barlow Bold" pitchFamily="34" charset="0"/>
                <a:ea typeface="Barlow Bold" pitchFamily="34" charset="-122"/>
                <a:cs typeface="Barlow Bold" pitchFamily="34" charset="-120"/>
              </a:rPr>
              <a:t>1</a:t>
            </a:r>
            <a:endParaRPr lang="en-US" sz="1450" dirty="0"/>
          </a:p>
        </p:txBody>
      </p:sp>
      <p:sp>
        <p:nvSpPr>
          <p:cNvPr id="9" name="Text 6"/>
          <p:cNvSpPr/>
          <p:nvPr/>
        </p:nvSpPr>
        <p:spPr>
          <a:xfrm>
            <a:off x="4208978" y="4389715"/>
            <a:ext cx="2511385" cy="195620"/>
          </a:xfrm>
          <a:prstGeom prst="rect">
            <a:avLst/>
          </a:prstGeom>
          <a:noFill/>
          <a:ln/>
        </p:spPr>
        <p:txBody>
          <a:bodyPr wrap="none" lIns="0" tIns="0" rIns="0" bIns="0" rtlCol="0" anchor="t"/>
          <a:lstStyle/>
          <a:p>
            <a:pPr algn="r" indent="0" marL="0">
              <a:lnSpc>
                <a:spcPts val="1500"/>
              </a:lnSpc>
              <a:buNone/>
            </a:pPr>
            <a:r>
              <a:rPr lang="en-US" sz="1200" b="1" dirty="0">
                <a:solidFill>
                  <a:srgbClr val="EEEFF5"/>
                </a:solidFill>
                <a:latin typeface="Barlow Bold" pitchFamily="34" charset="0"/>
                <a:ea typeface="Barlow Bold" pitchFamily="34" charset="-122"/>
                <a:cs typeface="Barlow Bold" pitchFamily="34" charset="-120"/>
              </a:rPr>
              <a:t>El Desierto y la Entrada a la Pirámide</a:t>
            </a:r>
            <a:endParaRPr lang="en-US" sz="1200" dirty="0"/>
          </a:p>
        </p:txBody>
      </p:sp>
      <p:sp>
        <p:nvSpPr>
          <p:cNvPr id="10" name="Text 7"/>
          <p:cNvSpPr/>
          <p:nvPr/>
        </p:nvSpPr>
        <p:spPr>
          <a:xfrm>
            <a:off x="416362" y="4656653"/>
            <a:ext cx="6304002" cy="380524"/>
          </a:xfrm>
          <a:prstGeom prst="rect">
            <a:avLst/>
          </a:prstGeom>
          <a:noFill/>
          <a:ln/>
        </p:spPr>
        <p:txBody>
          <a:bodyPr wrap="square" lIns="0" tIns="0" rIns="0" bIns="0" rtlCol="0" anchor="t"/>
          <a:lstStyle/>
          <a:p>
            <a:pPr algn="r"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La aventura comienza en el desierto, donde los héroes derrotan a un Cactus Amarillo. Luego, resuelven un enigma numérico de Cambises, un guerrero momificado, para entrar a la pirámide flotante.</a:t>
            </a:r>
            <a:endParaRPr lang="en-US" sz="900" dirty="0"/>
          </a:p>
        </p:txBody>
      </p:sp>
      <p:sp>
        <p:nvSpPr>
          <p:cNvPr id="11" name="Shape 8"/>
          <p:cNvSpPr/>
          <p:nvPr/>
        </p:nvSpPr>
        <p:spPr>
          <a:xfrm>
            <a:off x="7433786" y="5188863"/>
            <a:ext cx="356949" cy="15240"/>
          </a:xfrm>
          <a:prstGeom prst="roundRect">
            <a:avLst>
              <a:gd name="adj" fmla="val 702702"/>
            </a:avLst>
          </a:prstGeom>
          <a:solidFill>
            <a:srgbClr val="60646A"/>
          </a:solidFill>
          <a:ln/>
        </p:spPr>
      </p:sp>
      <p:sp>
        <p:nvSpPr>
          <p:cNvPr id="12" name="Shape 9"/>
          <p:cNvSpPr/>
          <p:nvPr/>
        </p:nvSpPr>
        <p:spPr>
          <a:xfrm>
            <a:off x="7181374" y="5062657"/>
            <a:ext cx="267653" cy="267653"/>
          </a:xfrm>
          <a:prstGeom prst="roundRect">
            <a:avLst>
              <a:gd name="adj" fmla="val 40011"/>
            </a:avLst>
          </a:prstGeom>
          <a:solidFill>
            <a:srgbClr val="282C32"/>
          </a:solidFill>
          <a:ln/>
          <a:effectLst>
            <a:outerShdw sx="100000" sy="100000" kx="0" ky="0" algn="bl" rotWithShape="0" blurRad="29210" dist="13970" dir="13500000">
              <a:srgbClr val="ffffff">
                <a:alpha val="10000"/>
              </a:srgbClr>
            </a:outerShdw>
          </a:effectLst>
        </p:spPr>
      </p:sp>
      <p:sp>
        <p:nvSpPr>
          <p:cNvPr id="13" name="Text 10"/>
          <p:cNvSpPr/>
          <p:nvPr/>
        </p:nvSpPr>
        <p:spPr>
          <a:xfrm>
            <a:off x="7221319" y="5079087"/>
            <a:ext cx="187762" cy="234791"/>
          </a:xfrm>
          <a:prstGeom prst="rect">
            <a:avLst/>
          </a:prstGeom>
          <a:noFill/>
          <a:ln/>
        </p:spPr>
        <p:txBody>
          <a:bodyPr wrap="none" lIns="0" tIns="0" rIns="0" bIns="0" rtlCol="0" anchor="t"/>
          <a:lstStyle/>
          <a:p>
            <a:pPr algn="ctr" indent="0" marL="0">
              <a:lnSpc>
                <a:spcPts val="1450"/>
              </a:lnSpc>
              <a:buNone/>
            </a:pPr>
            <a:r>
              <a:rPr lang="en-US" sz="1450" b="1" dirty="0">
                <a:solidFill>
                  <a:srgbClr val="EEEFF5"/>
                </a:solidFill>
                <a:latin typeface="Barlow Bold" pitchFamily="34" charset="0"/>
                <a:ea typeface="Barlow Bold" pitchFamily="34" charset="-122"/>
                <a:cs typeface="Barlow Bold" pitchFamily="34" charset="-120"/>
              </a:rPr>
              <a:t>2</a:t>
            </a:r>
            <a:endParaRPr lang="en-US" sz="1450" dirty="0"/>
          </a:p>
        </p:txBody>
      </p:sp>
      <p:sp>
        <p:nvSpPr>
          <p:cNvPr id="14" name="Text 11"/>
          <p:cNvSpPr/>
          <p:nvPr/>
        </p:nvSpPr>
        <p:spPr>
          <a:xfrm>
            <a:off x="7910036" y="5103495"/>
            <a:ext cx="1750814" cy="195620"/>
          </a:xfrm>
          <a:prstGeom prst="rect">
            <a:avLst/>
          </a:prstGeom>
          <a:noFill/>
          <a:ln/>
        </p:spPr>
        <p:txBody>
          <a:bodyPr wrap="none" lIns="0" tIns="0" rIns="0" bIns="0" rtlCol="0" anchor="t"/>
          <a:lstStyle/>
          <a:p>
            <a:pPr algn="l" indent="0" marL="0">
              <a:lnSpc>
                <a:spcPts val="1500"/>
              </a:lnSpc>
              <a:buNone/>
            </a:pPr>
            <a:r>
              <a:rPr lang="en-US" sz="1200" b="1" dirty="0">
                <a:solidFill>
                  <a:srgbClr val="EEEFF5"/>
                </a:solidFill>
                <a:latin typeface="Barlow Bold" pitchFamily="34" charset="0"/>
                <a:ea typeface="Barlow Bold" pitchFamily="34" charset="-122"/>
                <a:cs typeface="Barlow Bold" pitchFamily="34" charset="-120"/>
              </a:rPr>
              <a:t>Pasillo Oscuro y Sala Roja</a:t>
            </a:r>
            <a:endParaRPr lang="en-US" sz="1200" dirty="0"/>
          </a:p>
        </p:txBody>
      </p:sp>
      <p:sp>
        <p:nvSpPr>
          <p:cNvPr id="15" name="Text 12"/>
          <p:cNvSpPr/>
          <p:nvPr/>
        </p:nvSpPr>
        <p:spPr>
          <a:xfrm>
            <a:off x="7910036" y="5370433"/>
            <a:ext cx="6304002" cy="570786"/>
          </a:xfrm>
          <a:prstGeom prst="rect">
            <a:avLst/>
          </a:prstGeom>
          <a:noFill/>
          <a:ln/>
        </p:spPr>
        <p:txBody>
          <a:bodyPr wrap="square" lIns="0" tIns="0" rIns="0" bIns="0" rtlCol="0" anchor="t"/>
          <a:lstStyle/>
          <a:p>
            <a:pPr algn="l"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Dentro de la pirámide, una esfinge les plantea un acertijo, otorgándoles una bendición al resolverlo. Atraviesan una puerta roja y enfrentan a un Golem de Magma en una sala infernal, saliendo victoriosos por una puerta verde.</a:t>
            </a:r>
            <a:endParaRPr lang="en-US" sz="900" dirty="0"/>
          </a:p>
        </p:txBody>
      </p:sp>
      <p:sp>
        <p:nvSpPr>
          <p:cNvPr id="16" name="Shape 13"/>
          <p:cNvSpPr/>
          <p:nvPr/>
        </p:nvSpPr>
        <p:spPr>
          <a:xfrm>
            <a:off x="6839664" y="5804178"/>
            <a:ext cx="356949" cy="15240"/>
          </a:xfrm>
          <a:prstGeom prst="roundRect">
            <a:avLst>
              <a:gd name="adj" fmla="val 702702"/>
            </a:avLst>
          </a:prstGeom>
          <a:solidFill>
            <a:srgbClr val="60646A"/>
          </a:solidFill>
          <a:ln/>
        </p:spPr>
      </p:sp>
      <p:sp>
        <p:nvSpPr>
          <p:cNvPr id="17" name="Shape 14"/>
          <p:cNvSpPr/>
          <p:nvPr/>
        </p:nvSpPr>
        <p:spPr>
          <a:xfrm>
            <a:off x="7181374" y="5677972"/>
            <a:ext cx="267653" cy="267653"/>
          </a:xfrm>
          <a:prstGeom prst="roundRect">
            <a:avLst>
              <a:gd name="adj" fmla="val 40011"/>
            </a:avLst>
          </a:prstGeom>
          <a:solidFill>
            <a:srgbClr val="282C32"/>
          </a:solidFill>
          <a:ln/>
          <a:effectLst>
            <a:outerShdw sx="100000" sy="100000" kx="0" ky="0" algn="bl" rotWithShape="0" blurRad="29210" dist="13970" dir="13500000">
              <a:srgbClr val="ffffff">
                <a:alpha val="10000"/>
              </a:srgbClr>
            </a:outerShdw>
          </a:effectLst>
        </p:spPr>
      </p:sp>
      <p:sp>
        <p:nvSpPr>
          <p:cNvPr id="18" name="Text 15"/>
          <p:cNvSpPr/>
          <p:nvPr/>
        </p:nvSpPr>
        <p:spPr>
          <a:xfrm>
            <a:off x="7221319" y="5694402"/>
            <a:ext cx="187762" cy="234791"/>
          </a:xfrm>
          <a:prstGeom prst="rect">
            <a:avLst/>
          </a:prstGeom>
          <a:noFill/>
          <a:ln/>
        </p:spPr>
        <p:txBody>
          <a:bodyPr wrap="none" lIns="0" tIns="0" rIns="0" bIns="0" rtlCol="0" anchor="t"/>
          <a:lstStyle/>
          <a:p>
            <a:pPr algn="ctr" indent="0" marL="0">
              <a:lnSpc>
                <a:spcPts val="1450"/>
              </a:lnSpc>
              <a:buNone/>
            </a:pPr>
            <a:r>
              <a:rPr lang="en-US" sz="1450" b="1" dirty="0">
                <a:solidFill>
                  <a:srgbClr val="EEEFF5"/>
                </a:solidFill>
                <a:latin typeface="Barlow Bold" pitchFamily="34" charset="0"/>
                <a:ea typeface="Barlow Bold" pitchFamily="34" charset="-122"/>
                <a:cs typeface="Barlow Bold" pitchFamily="34" charset="-120"/>
              </a:rPr>
              <a:t>3</a:t>
            </a:r>
            <a:endParaRPr lang="en-US" sz="1450" dirty="0"/>
          </a:p>
        </p:txBody>
      </p:sp>
      <p:sp>
        <p:nvSpPr>
          <p:cNvPr id="19" name="Text 16"/>
          <p:cNvSpPr/>
          <p:nvPr/>
        </p:nvSpPr>
        <p:spPr>
          <a:xfrm>
            <a:off x="5050869" y="5718810"/>
            <a:ext cx="1669494" cy="195620"/>
          </a:xfrm>
          <a:prstGeom prst="rect">
            <a:avLst/>
          </a:prstGeom>
          <a:noFill/>
          <a:ln/>
        </p:spPr>
        <p:txBody>
          <a:bodyPr wrap="none" lIns="0" tIns="0" rIns="0" bIns="0" rtlCol="0" anchor="t"/>
          <a:lstStyle/>
          <a:p>
            <a:pPr algn="r" indent="0" marL="0">
              <a:lnSpc>
                <a:spcPts val="1500"/>
              </a:lnSpc>
              <a:buNone/>
            </a:pPr>
            <a:r>
              <a:rPr lang="en-US" sz="1200" b="1" dirty="0">
                <a:solidFill>
                  <a:srgbClr val="EEEFF5"/>
                </a:solidFill>
                <a:latin typeface="Barlow Bold" pitchFamily="34" charset="0"/>
                <a:ea typeface="Barlow Bold" pitchFamily="34" charset="-122"/>
                <a:cs typeface="Barlow Bold" pitchFamily="34" charset="-120"/>
              </a:rPr>
              <a:t>Sala Verde y Sala Blanca</a:t>
            </a:r>
            <a:endParaRPr lang="en-US" sz="1200" dirty="0"/>
          </a:p>
        </p:txBody>
      </p:sp>
      <p:sp>
        <p:nvSpPr>
          <p:cNvPr id="20" name="Text 17"/>
          <p:cNvSpPr/>
          <p:nvPr/>
        </p:nvSpPr>
        <p:spPr>
          <a:xfrm>
            <a:off x="416362" y="5985748"/>
            <a:ext cx="6304002" cy="570786"/>
          </a:xfrm>
          <a:prstGeom prst="rect">
            <a:avLst/>
          </a:prstGeom>
          <a:noFill/>
          <a:ln/>
        </p:spPr>
        <p:txBody>
          <a:bodyPr wrap="square" lIns="0" tIns="0" rIns="0" bIns="0" rtlCol="0" anchor="t"/>
          <a:lstStyle/>
          <a:p>
            <a:pPr algn="r"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La puerta verde los lleva a un bosque húmedo, donde un Ent anciano les propone un juego de ingenio. Tras resolverlo, pasan a una sala blanca, donde un fantasma les otorga una bendición de claridad y energía.</a:t>
            </a:r>
            <a:endParaRPr lang="en-US" sz="900" dirty="0"/>
          </a:p>
        </p:txBody>
      </p:sp>
      <p:sp>
        <p:nvSpPr>
          <p:cNvPr id="21" name="Shape 18"/>
          <p:cNvSpPr/>
          <p:nvPr/>
        </p:nvSpPr>
        <p:spPr>
          <a:xfrm>
            <a:off x="7433786" y="6419493"/>
            <a:ext cx="356949" cy="15240"/>
          </a:xfrm>
          <a:prstGeom prst="roundRect">
            <a:avLst>
              <a:gd name="adj" fmla="val 702702"/>
            </a:avLst>
          </a:prstGeom>
          <a:solidFill>
            <a:srgbClr val="60646A"/>
          </a:solidFill>
          <a:ln/>
        </p:spPr>
      </p:sp>
      <p:sp>
        <p:nvSpPr>
          <p:cNvPr id="22" name="Shape 19"/>
          <p:cNvSpPr/>
          <p:nvPr/>
        </p:nvSpPr>
        <p:spPr>
          <a:xfrm>
            <a:off x="7181374" y="6293287"/>
            <a:ext cx="267653" cy="267653"/>
          </a:xfrm>
          <a:prstGeom prst="roundRect">
            <a:avLst>
              <a:gd name="adj" fmla="val 40011"/>
            </a:avLst>
          </a:prstGeom>
          <a:solidFill>
            <a:srgbClr val="282C32"/>
          </a:solidFill>
          <a:ln/>
          <a:effectLst>
            <a:outerShdw sx="100000" sy="100000" kx="0" ky="0" algn="bl" rotWithShape="0" blurRad="29210" dist="13970" dir="13500000">
              <a:srgbClr val="ffffff">
                <a:alpha val="10000"/>
              </a:srgbClr>
            </a:outerShdw>
          </a:effectLst>
        </p:spPr>
      </p:sp>
      <p:sp>
        <p:nvSpPr>
          <p:cNvPr id="23" name="Text 20"/>
          <p:cNvSpPr/>
          <p:nvPr/>
        </p:nvSpPr>
        <p:spPr>
          <a:xfrm>
            <a:off x="7221319" y="6309717"/>
            <a:ext cx="187762" cy="234791"/>
          </a:xfrm>
          <a:prstGeom prst="rect">
            <a:avLst/>
          </a:prstGeom>
          <a:noFill/>
          <a:ln/>
        </p:spPr>
        <p:txBody>
          <a:bodyPr wrap="none" lIns="0" tIns="0" rIns="0" bIns="0" rtlCol="0" anchor="t"/>
          <a:lstStyle/>
          <a:p>
            <a:pPr algn="ctr" indent="0" marL="0">
              <a:lnSpc>
                <a:spcPts val="1450"/>
              </a:lnSpc>
              <a:buNone/>
            </a:pPr>
            <a:r>
              <a:rPr lang="en-US" sz="1450" b="1" dirty="0">
                <a:solidFill>
                  <a:srgbClr val="EEEFF5"/>
                </a:solidFill>
                <a:latin typeface="Barlow Bold" pitchFamily="34" charset="0"/>
                <a:ea typeface="Barlow Bold" pitchFamily="34" charset="-122"/>
                <a:cs typeface="Barlow Bold" pitchFamily="34" charset="-120"/>
              </a:rPr>
              <a:t>4</a:t>
            </a:r>
            <a:endParaRPr lang="en-US" sz="1450" dirty="0"/>
          </a:p>
        </p:txBody>
      </p:sp>
      <p:sp>
        <p:nvSpPr>
          <p:cNvPr id="24" name="Text 21"/>
          <p:cNvSpPr/>
          <p:nvPr/>
        </p:nvSpPr>
        <p:spPr>
          <a:xfrm>
            <a:off x="7910036" y="6334125"/>
            <a:ext cx="1607225" cy="195620"/>
          </a:xfrm>
          <a:prstGeom prst="rect">
            <a:avLst/>
          </a:prstGeom>
          <a:noFill/>
          <a:ln/>
        </p:spPr>
        <p:txBody>
          <a:bodyPr wrap="none" lIns="0" tIns="0" rIns="0" bIns="0" rtlCol="0" anchor="t"/>
          <a:lstStyle/>
          <a:p>
            <a:pPr algn="l" indent="0" marL="0">
              <a:lnSpc>
                <a:spcPts val="1500"/>
              </a:lnSpc>
              <a:buNone/>
            </a:pPr>
            <a:r>
              <a:rPr lang="en-US" sz="1200" b="1" dirty="0">
                <a:solidFill>
                  <a:srgbClr val="EEEFF5"/>
                </a:solidFill>
                <a:latin typeface="Barlow Bold" pitchFamily="34" charset="0"/>
                <a:ea typeface="Barlow Bold" pitchFamily="34" charset="-122"/>
                <a:cs typeface="Barlow Bold" pitchFamily="34" charset="-120"/>
              </a:rPr>
              <a:t>Sala Azul y Sala Morada</a:t>
            </a:r>
            <a:endParaRPr lang="en-US" sz="1200" dirty="0"/>
          </a:p>
        </p:txBody>
      </p:sp>
      <p:sp>
        <p:nvSpPr>
          <p:cNvPr id="25" name="Text 22"/>
          <p:cNvSpPr/>
          <p:nvPr/>
        </p:nvSpPr>
        <p:spPr>
          <a:xfrm>
            <a:off x="7910036" y="6601063"/>
            <a:ext cx="6304002" cy="380524"/>
          </a:xfrm>
          <a:prstGeom prst="rect">
            <a:avLst/>
          </a:prstGeom>
          <a:noFill/>
          <a:ln/>
        </p:spPr>
        <p:txBody>
          <a:bodyPr wrap="square" lIns="0" tIns="0" rIns="0" bIns="0" rtlCol="0" anchor="t"/>
          <a:lstStyle/>
          <a:p>
            <a:pPr algn="l"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Un portal los transporta a una montaña nevada, donde derrotan a Salomón, el Salmón Gigante. Luego, en una cueva mágica, vencen al Aprendiz de Tahorki, revelando sus secretos.</a:t>
            </a:r>
            <a:endParaRPr lang="en-US" sz="900" dirty="0"/>
          </a:p>
        </p:txBody>
      </p:sp>
      <p:sp>
        <p:nvSpPr>
          <p:cNvPr id="26" name="Shape 23"/>
          <p:cNvSpPr/>
          <p:nvPr/>
        </p:nvSpPr>
        <p:spPr>
          <a:xfrm>
            <a:off x="6839664" y="7034808"/>
            <a:ext cx="356949" cy="15240"/>
          </a:xfrm>
          <a:prstGeom prst="roundRect">
            <a:avLst>
              <a:gd name="adj" fmla="val 702702"/>
            </a:avLst>
          </a:prstGeom>
          <a:solidFill>
            <a:srgbClr val="60646A"/>
          </a:solidFill>
          <a:ln/>
        </p:spPr>
      </p:sp>
      <p:sp>
        <p:nvSpPr>
          <p:cNvPr id="27" name="Shape 24"/>
          <p:cNvSpPr/>
          <p:nvPr/>
        </p:nvSpPr>
        <p:spPr>
          <a:xfrm>
            <a:off x="7181374" y="6908602"/>
            <a:ext cx="267653" cy="267653"/>
          </a:xfrm>
          <a:prstGeom prst="roundRect">
            <a:avLst>
              <a:gd name="adj" fmla="val 40011"/>
            </a:avLst>
          </a:prstGeom>
          <a:solidFill>
            <a:srgbClr val="282C32"/>
          </a:solidFill>
          <a:ln/>
          <a:effectLst>
            <a:outerShdw sx="100000" sy="100000" kx="0" ky="0" algn="bl" rotWithShape="0" blurRad="29210" dist="13970" dir="13500000">
              <a:srgbClr val="ffffff">
                <a:alpha val="10000"/>
              </a:srgbClr>
            </a:outerShdw>
          </a:effectLst>
        </p:spPr>
      </p:sp>
      <p:sp>
        <p:nvSpPr>
          <p:cNvPr id="28" name="Text 25"/>
          <p:cNvSpPr/>
          <p:nvPr/>
        </p:nvSpPr>
        <p:spPr>
          <a:xfrm>
            <a:off x="7221319" y="6925032"/>
            <a:ext cx="187762" cy="234791"/>
          </a:xfrm>
          <a:prstGeom prst="rect">
            <a:avLst/>
          </a:prstGeom>
          <a:noFill/>
          <a:ln/>
        </p:spPr>
        <p:txBody>
          <a:bodyPr wrap="none" lIns="0" tIns="0" rIns="0" bIns="0" rtlCol="0" anchor="t"/>
          <a:lstStyle/>
          <a:p>
            <a:pPr algn="ctr" indent="0" marL="0">
              <a:lnSpc>
                <a:spcPts val="1450"/>
              </a:lnSpc>
              <a:buNone/>
            </a:pPr>
            <a:r>
              <a:rPr lang="en-US" sz="1450" b="1" dirty="0">
                <a:solidFill>
                  <a:srgbClr val="EEEFF5"/>
                </a:solidFill>
                <a:latin typeface="Barlow Bold" pitchFamily="34" charset="0"/>
                <a:ea typeface="Barlow Bold" pitchFamily="34" charset="-122"/>
                <a:cs typeface="Barlow Bold" pitchFamily="34" charset="-120"/>
              </a:rPr>
              <a:t>5</a:t>
            </a:r>
            <a:endParaRPr lang="en-US" sz="1450" dirty="0"/>
          </a:p>
        </p:txBody>
      </p:sp>
      <p:sp>
        <p:nvSpPr>
          <p:cNvPr id="29" name="Text 26"/>
          <p:cNvSpPr/>
          <p:nvPr/>
        </p:nvSpPr>
        <p:spPr>
          <a:xfrm>
            <a:off x="3907512" y="6949440"/>
            <a:ext cx="2812852" cy="195620"/>
          </a:xfrm>
          <a:prstGeom prst="rect">
            <a:avLst/>
          </a:prstGeom>
          <a:noFill/>
          <a:ln/>
        </p:spPr>
        <p:txBody>
          <a:bodyPr wrap="none" lIns="0" tIns="0" rIns="0" bIns="0" rtlCol="0" anchor="t"/>
          <a:lstStyle/>
          <a:p>
            <a:pPr algn="r" indent="0" marL="0">
              <a:lnSpc>
                <a:spcPts val="1500"/>
              </a:lnSpc>
              <a:buNone/>
            </a:pPr>
            <a:r>
              <a:rPr lang="en-US" sz="1200" b="1" dirty="0">
                <a:solidFill>
                  <a:srgbClr val="EEEFF5"/>
                </a:solidFill>
                <a:latin typeface="Barlow Bold" pitchFamily="34" charset="0"/>
                <a:ea typeface="Barlow Bold" pitchFamily="34" charset="-122"/>
                <a:cs typeface="Barlow Bold" pitchFamily="34" charset="-120"/>
              </a:rPr>
              <a:t>Templo de Ammit y Enfrentamiento Final</a:t>
            </a:r>
            <a:endParaRPr lang="en-US" sz="1200" dirty="0"/>
          </a:p>
        </p:txBody>
      </p:sp>
      <p:sp>
        <p:nvSpPr>
          <p:cNvPr id="30" name="Text 27"/>
          <p:cNvSpPr/>
          <p:nvPr/>
        </p:nvSpPr>
        <p:spPr>
          <a:xfrm>
            <a:off x="416362" y="7216378"/>
            <a:ext cx="6304002" cy="570786"/>
          </a:xfrm>
          <a:prstGeom prst="rect">
            <a:avLst/>
          </a:prstGeom>
          <a:noFill/>
          <a:ln/>
        </p:spPr>
        <p:txBody>
          <a:bodyPr wrap="square" lIns="0" tIns="0" rIns="0" bIns="0" rtlCol="0" anchor="t"/>
          <a:lstStyle/>
          <a:p>
            <a:pPr algn="r"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En el Templo de Ammit, resuelven un enigma para liberar a la diosa. Con su bendición, enfrentan y destruyen a la criatura surrealista en una sala de cubos flotantes, salvando a Eazima y convirtiéndose en leyenda.</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C32">
              <a:alpha val="80000"/>
            </a:srgbClr>
          </a:solidFill>
          <a:ln/>
        </p:spPr>
      </p:sp>
      <p:sp>
        <p:nvSpPr>
          <p:cNvPr id="4" name="Text 1"/>
          <p:cNvSpPr/>
          <p:nvPr/>
        </p:nvSpPr>
        <p:spPr>
          <a:xfrm>
            <a:off x="758309" y="991672"/>
            <a:ext cx="6583204"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3. Motivación del Proyecto</a:t>
            </a:r>
            <a:endParaRPr lang="en-US" sz="4450" dirty="0"/>
          </a:p>
        </p:txBody>
      </p:sp>
      <p:sp>
        <p:nvSpPr>
          <p:cNvPr id="5" name="Text 2"/>
          <p:cNvSpPr/>
          <p:nvPr/>
        </p:nvSpPr>
        <p:spPr>
          <a:xfrm>
            <a:off x="758309" y="2029301"/>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Decidimos crear este proyecto por nuestra pasión por los videojuegos, la mitología y la narrativa. Buscábamos desarrollar un juego que desafiara nuestras habilidades técnicas y creativas, al tiempo que nos permitiera aprender sobre trabajo en equipo, programación en Java y diseño narrativo.</a:t>
            </a:r>
            <a:endParaRPr lang="en-US" sz="1700" dirty="0"/>
          </a:p>
        </p:txBody>
      </p:sp>
      <p:sp>
        <p:nvSpPr>
          <p:cNvPr id="6" name="Text 3"/>
          <p:cNvSpPr/>
          <p:nvPr/>
        </p:nvSpPr>
        <p:spPr>
          <a:xfrm>
            <a:off x="758309" y="3313152"/>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Juegos como "Hades" y "Darkest Dungeon" sirvieron de inspiración, guiando nuestra visión para un juego interactivo con una historia profunda y mecánicas atractivas. Este proyecto fue una oportunidad para aplicar nuestros conocimientos de forma práctica y motivadora.</a:t>
            </a:r>
            <a:endParaRPr lang="en-US" sz="1700" dirty="0"/>
          </a:p>
        </p:txBody>
      </p:sp>
      <p:sp>
        <p:nvSpPr>
          <p:cNvPr id="7" name="Shape 4"/>
          <p:cNvSpPr/>
          <p:nvPr/>
        </p:nvSpPr>
        <p:spPr>
          <a:xfrm>
            <a:off x="758309" y="4597003"/>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pic>
        <p:nvPicPr>
          <p:cNvPr id="8" name="Image 1" descr="preencoded.png">    </p:cNvPr>
          <p:cNvPicPr>
            <a:picLocks noChangeAspect="1"/>
          </p:cNvPicPr>
          <p:nvPr/>
        </p:nvPicPr>
        <p:blipFill>
          <a:blip r:embed="rId2"/>
          <a:stretch>
            <a:fillRect/>
          </a:stretch>
        </p:blipFill>
        <p:spPr>
          <a:xfrm>
            <a:off x="830997" y="4626947"/>
            <a:ext cx="342067" cy="427553"/>
          </a:xfrm>
          <a:prstGeom prst="rect">
            <a:avLst/>
          </a:prstGeom>
        </p:spPr>
      </p:pic>
      <p:sp>
        <p:nvSpPr>
          <p:cNvPr id="9" name="Text 5"/>
          <p:cNvSpPr/>
          <p:nvPr/>
        </p:nvSpPr>
        <p:spPr>
          <a:xfrm>
            <a:off x="1462326" y="4671417"/>
            <a:ext cx="3387685"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Pasión por los Videojuegos</a:t>
            </a:r>
            <a:endParaRPr lang="en-US" sz="2200" dirty="0"/>
          </a:p>
        </p:txBody>
      </p:sp>
      <p:sp>
        <p:nvSpPr>
          <p:cNvPr id="10" name="Text 6"/>
          <p:cNvSpPr/>
          <p:nvPr/>
        </p:nvSpPr>
        <p:spPr>
          <a:xfrm>
            <a:off x="1462326" y="5157549"/>
            <a:ext cx="3486745"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El equipo comparte un gran interés en los videojuegos, la mitología y la narrativa, lo que impulsó la creación de este proyecto.</a:t>
            </a:r>
            <a:endParaRPr lang="en-US" sz="1700" dirty="0"/>
          </a:p>
        </p:txBody>
      </p:sp>
      <p:sp>
        <p:nvSpPr>
          <p:cNvPr id="11" name="Shape 7"/>
          <p:cNvSpPr/>
          <p:nvPr/>
        </p:nvSpPr>
        <p:spPr>
          <a:xfrm>
            <a:off x="5219819" y="4597003"/>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pic>
        <p:nvPicPr>
          <p:cNvPr id="12" name="Image 2" descr="preencoded.png">    </p:cNvPr>
          <p:cNvPicPr>
            <a:picLocks noChangeAspect="1"/>
          </p:cNvPicPr>
          <p:nvPr/>
        </p:nvPicPr>
        <p:blipFill>
          <a:blip r:embed="rId3"/>
          <a:stretch>
            <a:fillRect/>
          </a:stretch>
        </p:blipFill>
        <p:spPr>
          <a:xfrm>
            <a:off x="5292507" y="4626947"/>
            <a:ext cx="342067" cy="427553"/>
          </a:xfrm>
          <a:prstGeom prst="rect">
            <a:avLst/>
          </a:prstGeom>
        </p:spPr>
      </p:pic>
      <p:sp>
        <p:nvSpPr>
          <p:cNvPr id="13" name="Text 8"/>
          <p:cNvSpPr/>
          <p:nvPr/>
        </p:nvSpPr>
        <p:spPr>
          <a:xfrm>
            <a:off x="5923836" y="4671417"/>
            <a:ext cx="320123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Desarrollo de Habilidades</a:t>
            </a:r>
            <a:endParaRPr lang="en-US" sz="2200" dirty="0"/>
          </a:p>
        </p:txBody>
      </p:sp>
      <p:sp>
        <p:nvSpPr>
          <p:cNvPr id="14" name="Text 9"/>
          <p:cNvSpPr/>
          <p:nvPr/>
        </p:nvSpPr>
        <p:spPr>
          <a:xfrm>
            <a:off x="5923836" y="5157549"/>
            <a:ext cx="3486745" cy="208026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El proyecto fue una oportunidad para poner a prueba y mejorar habilidades técnicas y creativas en programación Java y diseño narrativo.</a:t>
            </a:r>
            <a:endParaRPr lang="en-US" sz="1700" dirty="0"/>
          </a:p>
        </p:txBody>
      </p:sp>
      <p:sp>
        <p:nvSpPr>
          <p:cNvPr id="15" name="Shape 10"/>
          <p:cNvSpPr/>
          <p:nvPr/>
        </p:nvSpPr>
        <p:spPr>
          <a:xfrm>
            <a:off x="9681329" y="4597003"/>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pic>
        <p:nvPicPr>
          <p:cNvPr id="16" name="Image 3" descr="preencoded.png">    </p:cNvPr>
          <p:cNvPicPr>
            <a:picLocks noChangeAspect="1"/>
          </p:cNvPicPr>
          <p:nvPr/>
        </p:nvPicPr>
        <p:blipFill>
          <a:blip r:embed="rId4"/>
          <a:stretch>
            <a:fillRect/>
          </a:stretch>
        </p:blipFill>
        <p:spPr>
          <a:xfrm>
            <a:off x="9754017" y="4626947"/>
            <a:ext cx="342067" cy="427553"/>
          </a:xfrm>
          <a:prstGeom prst="rect">
            <a:avLst/>
          </a:prstGeom>
        </p:spPr>
      </p:pic>
      <p:sp>
        <p:nvSpPr>
          <p:cNvPr id="17" name="Text 11"/>
          <p:cNvSpPr/>
          <p:nvPr/>
        </p:nvSpPr>
        <p:spPr>
          <a:xfrm>
            <a:off x="10385346" y="4671417"/>
            <a:ext cx="3174444"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Aprendizaje Colaborativo</a:t>
            </a:r>
            <a:endParaRPr lang="en-US" sz="2200" dirty="0"/>
          </a:p>
        </p:txBody>
      </p:sp>
      <p:sp>
        <p:nvSpPr>
          <p:cNvPr id="18" name="Text 12"/>
          <p:cNvSpPr/>
          <p:nvPr/>
        </p:nvSpPr>
        <p:spPr>
          <a:xfrm>
            <a:off x="10385346" y="5157549"/>
            <a:ext cx="3486745" cy="208026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Se buscó aprender sobre trabajo en equipo y la aplicación práctica de conocimientos, inspirados en títulos como "Hades" y "Darkest Dungeon".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79095" y="297894"/>
            <a:ext cx="4017645"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4. Temporalización del Proyecto</a:t>
            </a:r>
            <a:endParaRPr lang="en-US" sz="2200" dirty="0"/>
          </a:p>
        </p:txBody>
      </p:sp>
      <p:sp>
        <p:nvSpPr>
          <p:cNvPr id="3" name="Text 1"/>
          <p:cNvSpPr/>
          <p:nvPr/>
        </p:nvSpPr>
        <p:spPr>
          <a:xfrm>
            <a:off x="379095" y="870704"/>
            <a:ext cx="13872210" cy="173355"/>
          </a:xfrm>
          <a:prstGeom prst="rect">
            <a:avLst/>
          </a:prstGeom>
          <a:noFill/>
          <a:ln/>
        </p:spPr>
        <p:txBody>
          <a:bodyPr wrap="none" lIns="0" tIns="0" rIns="0" bIns="0" rtlCol="0" anchor="t"/>
          <a:lstStyle/>
          <a:p>
            <a:pPr algn="l"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El desarrollo de "</a:t>
            </a:r>
            <a:pPr algn="l" indent="0" marL="0">
              <a:lnSpc>
                <a:spcPts val="1350"/>
              </a:lnSpc>
              <a:buNone/>
            </a:pPr>
            <a:r>
              <a:rPr lang="en-US" sz="850" b="1" dirty="0">
                <a:solidFill>
                  <a:srgbClr val="EEEFF5"/>
                </a:solidFill>
                <a:latin typeface="Montserrat" pitchFamily="34" charset="0"/>
                <a:ea typeface="Montserrat" pitchFamily="34" charset="-122"/>
                <a:cs typeface="Montserrat" pitchFamily="34" charset="-120"/>
              </a:rPr>
              <a:t>Warriors of Eazima II</a:t>
            </a:r>
            <a:pPr algn="l"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 se estructuró en seis semanas, permitiendo una organización eficiente del trabajo y la distribución de tareas. </a:t>
            </a:r>
            <a:endParaRPr lang="en-US" sz="850" dirty="0"/>
          </a:p>
        </p:txBody>
      </p:sp>
      <p:sp>
        <p:nvSpPr>
          <p:cNvPr id="4" name="Text 2"/>
          <p:cNvSpPr/>
          <p:nvPr/>
        </p:nvSpPr>
        <p:spPr>
          <a:xfrm>
            <a:off x="379095" y="1206460"/>
            <a:ext cx="1425297" cy="178118"/>
          </a:xfrm>
          <a:prstGeom prst="rect">
            <a:avLst/>
          </a:prstGeom>
          <a:noFill/>
          <a:ln/>
        </p:spPr>
        <p:txBody>
          <a:bodyPr wrap="none" lIns="0" tIns="0" rIns="0" bIns="0" rtlCol="0" anchor="t"/>
          <a:lstStyle/>
          <a:p>
            <a:pPr algn="l" indent="0" marL="0">
              <a:lnSpc>
                <a:spcPts val="1400"/>
              </a:lnSpc>
              <a:buNone/>
            </a:pPr>
            <a:r>
              <a:rPr lang="en-US" sz="1100" b="1" dirty="0">
                <a:solidFill>
                  <a:srgbClr val="9998FF"/>
                </a:solidFill>
                <a:latin typeface="Barlow Bold" pitchFamily="34" charset="0"/>
                <a:ea typeface="Barlow Bold" pitchFamily="34" charset="-122"/>
                <a:cs typeface="Barlow Bold" pitchFamily="34" charset="-120"/>
              </a:rPr>
              <a:t>Historial de GitKraken:</a:t>
            </a:r>
            <a:endParaRPr lang="en-US" sz="1100" dirty="0"/>
          </a:p>
        </p:txBody>
      </p:sp>
      <p:pic>
        <p:nvPicPr>
          <p:cNvPr id="5" name="Image 0" descr="preencoded.png">    </p:cNvPr>
          <p:cNvPicPr>
            <a:picLocks noChangeAspect="1"/>
          </p:cNvPicPr>
          <p:nvPr/>
        </p:nvPicPr>
        <p:blipFill>
          <a:blip r:embed="rId1"/>
          <a:stretch>
            <a:fillRect/>
          </a:stretch>
        </p:blipFill>
        <p:spPr>
          <a:xfrm>
            <a:off x="2572345" y="1546979"/>
            <a:ext cx="9485709" cy="5795605"/>
          </a:xfrm>
          <a:prstGeom prst="rect">
            <a:avLst/>
          </a:prstGeom>
        </p:spPr>
      </p:pic>
      <p:sp>
        <p:nvSpPr>
          <p:cNvPr id="6" name="Shape 3"/>
          <p:cNvSpPr/>
          <p:nvPr/>
        </p:nvSpPr>
        <p:spPr>
          <a:xfrm>
            <a:off x="7307580" y="7464385"/>
            <a:ext cx="15240" cy="3234095"/>
          </a:xfrm>
          <a:prstGeom prst="roundRect">
            <a:avLst>
              <a:gd name="adj" fmla="val 639750"/>
            </a:avLst>
          </a:prstGeom>
          <a:solidFill>
            <a:srgbClr val="60646A"/>
          </a:solidFill>
          <a:ln/>
        </p:spPr>
      </p:sp>
      <p:sp>
        <p:nvSpPr>
          <p:cNvPr id="7" name="Shape 4"/>
          <p:cNvSpPr/>
          <p:nvPr/>
        </p:nvSpPr>
        <p:spPr>
          <a:xfrm>
            <a:off x="6883658" y="7578566"/>
            <a:ext cx="324922" cy="15240"/>
          </a:xfrm>
          <a:prstGeom prst="roundRect">
            <a:avLst>
              <a:gd name="adj" fmla="val 639750"/>
            </a:avLst>
          </a:prstGeom>
          <a:solidFill>
            <a:srgbClr val="60646A"/>
          </a:solidFill>
          <a:ln/>
        </p:spPr>
      </p:sp>
      <p:sp>
        <p:nvSpPr>
          <p:cNvPr id="8" name="Shape 5"/>
          <p:cNvSpPr/>
          <p:nvPr/>
        </p:nvSpPr>
        <p:spPr>
          <a:xfrm>
            <a:off x="7193340" y="7464385"/>
            <a:ext cx="243721" cy="243721"/>
          </a:xfrm>
          <a:prstGeom prst="roundRect">
            <a:avLst>
              <a:gd name="adj" fmla="val 40004"/>
            </a:avLst>
          </a:prstGeom>
          <a:solidFill>
            <a:srgbClr val="282C32"/>
          </a:solidFill>
          <a:ln/>
          <a:effectLst>
            <a:outerShdw sx="100000" sy="100000" kx="0" ky="0" algn="bl" rotWithShape="0" blurRad="26670" dist="12700" dir="13500000">
              <a:srgbClr val="ffffff">
                <a:alpha val="10000"/>
              </a:srgbClr>
            </a:outerShdw>
          </a:effectLst>
        </p:spPr>
      </p:sp>
      <p:sp>
        <p:nvSpPr>
          <p:cNvPr id="9" name="Text 6"/>
          <p:cNvSpPr/>
          <p:nvPr/>
        </p:nvSpPr>
        <p:spPr>
          <a:xfrm>
            <a:off x="7229654" y="7479328"/>
            <a:ext cx="170974" cy="213717"/>
          </a:xfrm>
          <a:prstGeom prst="rect">
            <a:avLst/>
          </a:prstGeom>
          <a:noFill/>
          <a:ln/>
        </p:spPr>
        <p:txBody>
          <a:bodyPr wrap="none" lIns="0" tIns="0" rIns="0" bIns="0" rtlCol="0" anchor="t"/>
          <a:lstStyle/>
          <a:p>
            <a:pPr algn="ctr" indent="0" marL="0">
              <a:lnSpc>
                <a:spcPts val="1300"/>
              </a:lnSpc>
              <a:buNone/>
            </a:pPr>
            <a:r>
              <a:rPr lang="en-US" sz="1300" b="1" dirty="0">
                <a:solidFill>
                  <a:srgbClr val="EEEFF5"/>
                </a:solidFill>
                <a:latin typeface="Barlow Bold" pitchFamily="34" charset="0"/>
                <a:ea typeface="Barlow Bold" pitchFamily="34" charset="-122"/>
                <a:cs typeface="Barlow Bold" pitchFamily="34" charset="-120"/>
              </a:rPr>
              <a:t>1</a:t>
            </a:r>
            <a:endParaRPr lang="en-US" sz="1300" dirty="0"/>
          </a:p>
        </p:txBody>
      </p:sp>
      <p:sp>
        <p:nvSpPr>
          <p:cNvPr id="10" name="Text 7"/>
          <p:cNvSpPr/>
          <p:nvPr/>
        </p:nvSpPr>
        <p:spPr>
          <a:xfrm>
            <a:off x="5283637" y="7501533"/>
            <a:ext cx="1489948" cy="178118"/>
          </a:xfrm>
          <a:prstGeom prst="rect">
            <a:avLst/>
          </a:prstGeom>
          <a:noFill/>
          <a:ln/>
        </p:spPr>
        <p:txBody>
          <a:bodyPr wrap="none" lIns="0" tIns="0" rIns="0" bIns="0" rtlCol="0" anchor="t"/>
          <a:lstStyle/>
          <a:p>
            <a:pPr algn="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Semana 1: Planificación</a:t>
            </a:r>
            <a:endParaRPr lang="en-US" sz="1100" dirty="0"/>
          </a:p>
        </p:txBody>
      </p:sp>
      <p:sp>
        <p:nvSpPr>
          <p:cNvPr id="11" name="Text 8"/>
          <p:cNvSpPr/>
          <p:nvPr/>
        </p:nvSpPr>
        <p:spPr>
          <a:xfrm>
            <a:off x="379095" y="7744539"/>
            <a:ext cx="6394490" cy="346710"/>
          </a:xfrm>
          <a:prstGeom prst="rect">
            <a:avLst/>
          </a:prstGeom>
          <a:noFill/>
          <a:ln/>
        </p:spPr>
        <p:txBody>
          <a:bodyPr wrap="square" lIns="0" tIns="0" rIns="0" bIns="0" rtlCol="0" anchor="t"/>
          <a:lstStyle/>
          <a:p>
            <a:pPr algn="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Creación del repositorio GitHub, configuración de herramientas (Eclipse, GitKraken, Discord) e importación del código base de "Warriors of Eazima I".</a:t>
            </a:r>
            <a:endParaRPr lang="en-US" sz="850" dirty="0"/>
          </a:p>
        </p:txBody>
      </p:sp>
      <p:sp>
        <p:nvSpPr>
          <p:cNvPr id="12" name="Shape 9"/>
          <p:cNvSpPr/>
          <p:nvPr/>
        </p:nvSpPr>
        <p:spPr>
          <a:xfrm>
            <a:off x="7421820" y="8228409"/>
            <a:ext cx="324922" cy="15240"/>
          </a:xfrm>
          <a:prstGeom prst="roundRect">
            <a:avLst>
              <a:gd name="adj" fmla="val 639750"/>
            </a:avLst>
          </a:prstGeom>
          <a:solidFill>
            <a:srgbClr val="60646A"/>
          </a:solidFill>
          <a:ln/>
        </p:spPr>
      </p:sp>
      <p:sp>
        <p:nvSpPr>
          <p:cNvPr id="13" name="Shape 10"/>
          <p:cNvSpPr/>
          <p:nvPr/>
        </p:nvSpPr>
        <p:spPr>
          <a:xfrm>
            <a:off x="7193340" y="8114228"/>
            <a:ext cx="243721" cy="243721"/>
          </a:xfrm>
          <a:prstGeom prst="roundRect">
            <a:avLst>
              <a:gd name="adj" fmla="val 40004"/>
            </a:avLst>
          </a:prstGeom>
          <a:solidFill>
            <a:srgbClr val="282C32"/>
          </a:solidFill>
          <a:ln/>
          <a:effectLst>
            <a:outerShdw sx="100000" sy="100000" kx="0" ky="0" algn="bl" rotWithShape="0" blurRad="26670" dist="12700" dir="13500000">
              <a:srgbClr val="ffffff">
                <a:alpha val="10000"/>
              </a:srgbClr>
            </a:outerShdw>
          </a:effectLst>
        </p:spPr>
      </p:sp>
      <p:sp>
        <p:nvSpPr>
          <p:cNvPr id="14" name="Text 11"/>
          <p:cNvSpPr/>
          <p:nvPr/>
        </p:nvSpPr>
        <p:spPr>
          <a:xfrm>
            <a:off x="7229654" y="8129171"/>
            <a:ext cx="170974" cy="213717"/>
          </a:xfrm>
          <a:prstGeom prst="rect">
            <a:avLst/>
          </a:prstGeom>
          <a:noFill/>
          <a:ln/>
        </p:spPr>
        <p:txBody>
          <a:bodyPr wrap="none" lIns="0" tIns="0" rIns="0" bIns="0" rtlCol="0" anchor="t"/>
          <a:lstStyle/>
          <a:p>
            <a:pPr algn="ctr" indent="0" marL="0">
              <a:lnSpc>
                <a:spcPts val="1300"/>
              </a:lnSpc>
              <a:buNone/>
            </a:pPr>
            <a:r>
              <a:rPr lang="en-US" sz="1300" b="1" dirty="0">
                <a:solidFill>
                  <a:srgbClr val="EEEFF5"/>
                </a:solidFill>
                <a:latin typeface="Barlow Bold" pitchFamily="34" charset="0"/>
                <a:ea typeface="Barlow Bold" pitchFamily="34" charset="-122"/>
                <a:cs typeface="Barlow Bold" pitchFamily="34" charset="-120"/>
              </a:rPr>
              <a:t>2</a:t>
            </a:r>
            <a:endParaRPr lang="en-US" sz="1300" dirty="0"/>
          </a:p>
        </p:txBody>
      </p:sp>
      <p:sp>
        <p:nvSpPr>
          <p:cNvPr id="15" name="Text 12"/>
          <p:cNvSpPr/>
          <p:nvPr/>
        </p:nvSpPr>
        <p:spPr>
          <a:xfrm>
            <a:off x="7856815" y="8151376"/>
            <a:ext cx="2440424" cy="178118"/>
          </a:xfrm>
          <a:prstGeom prst="rect">
            <a:avLst/>
          </a:prstGeom>
          <a:noFill/>
          <a:ln/>
        </p:spPr>
        <p:txBody>
          <a:bodyPr wrap="none" lIns="0" tIns="0" rIns="0" bIns="0" rtlCol="0" anchor="t"/>
          <a:lstStyle/>
          <a:p>
            <a:pPr algn="l"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Semana 2: Diseño Narrativo y Mockups</a:t>
            </a:r>
            <a:endParaRPr lang="en-US" sz="1100" dirty="0"/>
          </a:p>
        </p:txBody>
      </p:sp>
      <p:sp>
        <p:nvSpPr>
          <p:cNvPr id="16" name="Text 13"/>
          <p:cNvSpPr/>
          <p:nvPr/>
        </p:nvSpPr>
        <p:spPr>
          <a:xfrm>
            <a:off x="7856815" y="8394383"/>
            <a:ext cx="6394490" cy="346710"/>
          </a:xfrm>
          <a:prstGeom prst="rect">
            <a:avLst/>
          </a:prstGeom>
          <a:noFill/>
          <a:ln/>
        </p:spPr>
        <p:txBody>
          <a:bodyPr wrap="square" lIns="0" tIns="0" rIns="0" bIns="0" rtlCol="0" anchor="t"/>
          <a:lstStyle/>
          <a:p>
            <a:pPr algn="l"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Desarrollo del guion interactivo ramificado, creación de mockups iniciales del videojuego y elaboración del archivo README de GitHub.</a:t>
            </a:r>
            <a:endParaRPr lang="en-US" sz="850" dirty="0"/>
          </a:p>
        </p:txBody>
      </p:sp>
      <p:sp>
        <p:nvSpPr>
          <p:cNvPr id="17" name="Shape 14"/>
          <p:cNvSpPr/>
          <p:nvPr/>
        </p:nvSpPr>
        <p:spPr>
          <a:xfrm>
            <a:off x="6883658" y="8788479"/>
            <a:ext cx="324922" cy="15240"/>
          </a:xfrm>
          <a:prstGeom prst="roundRect">
            <a:avLst>
              <a:gd name="adj" fmla="val 639750"/>
            </a:avLst>
          </a:prstGeom>
          <a:solidFill>
            <a:srgbClr val="60646A"/>
          </a:solidFill>
          <a:ln/>
        </p:spPr>
      </p:sp>
      <p:sp>
        <p:nvSpPr>
          <p:cNvPr id="18" name="Shape 15"/>
          <p:cNvSpPr/>
          <p:nvPr/>
        </p:nvSpPr>
        <p:spPr>
          <a:xfrm>
            <a:off x="7193340" y="8674298"/>
            <a:ext cx="243721" cy="243721"/>
          </a:xfrm>
          <a:prstGeom prst="roundRect">
            <a:avLst>
              <a:gd name="adj" fmla="val 40004"/>
            </a:avLst>
          </a:prstGeom>
          <a:solidFill>
            <a:srgbClr val="282C32"/>
          </a:solidFill>
          <a:ln/>
          <a:effectLst>
            <a:outerShdw sx="100000" sy="100000" kx="0" ky="0" algn="bl" rotWithShape="0" blurRad="26670" dist="12700" dir="13500000">
              <a:srgbClr val="ffffff">
                <a:alpha val="10000"/>
              </a:srgbClr>
            </a:outerShdw>
          </a:effectLst>
        </p:spPr>
      </p:sp>
      <p:sp>
        <p:nvSpPr>
          <p:cNvPr id="19" name="Text 16"/>
          <p:cNvSpPr/>
          <p:nvPr/>
        </p:nvSpPr>
        <p:spPr>
          <a:xfrm>
            <a:off x="7229654" y="8689241"/>
            <a:ext cx="170974" cy="213717"/>
          </a:xfrm>
          <a:prstGeom prst="rect">
            <a:avLst/>
          </a:prstGeom>
          <a:noFill/>
          <a:ln/>
        </p:spPr>
        <p:txBody>
          <a:bodyPr wrap="none" lIns="0" tIns="0" rIns="0" bIns="0" rtlCol="0" anchor="t"/>
          <a:lstStyle/>
          <a:p>
            <a:pPr algn="ctr" indent="0" marL="0">
              <a:lnSpc>
                <a:spcPts val="1300"/>
              </a:lnSpc>
              <a:buNone/>
            </a:pPr>
            <a:r>
              <a:rPr lang="en-US" sz="1300" b="1" dirty="0">
                <a:solidFill>
                  <a:srgbClr val="EEEFF5"/>
                </a:solidFill>
                <a:latin typeface="Barlow Bold" pitchFamily="34" charset="0"/>
                <a:ea typeface="Barlow Bold" pitchFamily="34" charset="-122"/>
                <a:cs typeface="Barlow Bold" pitchFamily="34" charset="-120"/>
              </a:rPr>
              <a:t>3</a:t>
            </a:r>
            <a:endParaRPr lang="en-US" sz="1300" dirty="0"/>
          </a:p>
        </p:txBody>
      </p:sp>
      <p:sp>
        <p:nvSpPr>
          <p:cNvPr id="20" name="Text 17"/>
          <p:cNvSpPr/>
          <p:nvPr/>
        </p:nvSpPr>
        <p:spPr>
          <a:xfrm>
            <a:off x="4377690" y="8711446"/>
            <a:ext cx="2395895" cy="178118"/>
          </a:xfrm>
          <a:prstGeom prst="rect">
            <a:avLst/>
          </a:prstGeom>
          <a:noFill/>
          <a:ln/>
        </p:spPr>
        <p:txBody>
          <a:bodyPr wrap="none" lIns="0" tIns="0" rIns="0" bIns="0" rtlCol="0" anchor="t"/>
          <a:lstStyle/>
          <a:p>
            <a:pPr algn="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Semana 3: Desarrollo Inicial y Pruebas</a:t>
            </a:r>
            <a:endParaRPr lang="en-US" sz="1100" dirty="0"/>
          </a:p>
        </p:txBody>
      </p:sp>
      <p:sp>
        <p:nvSpPr>
          <p:cNvPr id="21" name="Text 18"/>
          <p:cNvSpPr/>
          <p:nvPr/>
        </p:nvSpPr>
        <p:spPr>
          <a:xfrm>
            <a:off x="379095" y="8954453"/>
            <a:ext cx="6394490" cy="346710"/>
          </a:xfrm>
          <a:prstGeom prst="rect">
            <a:avLst/>
          </a:prstGeom>
          <a:noFill/>
          <a:ln/>
        </p:spPr>
        <p:txBody>
          <a:bodyPr wrap="square" lIns="0" tIns="0" rIns="0" bIns="0" rtlCol="0" anchor="t"/>
          <a:lstStyle/>
          <a:p>
            <a:pPr algn="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Elaboración de diagramas de flujo, pruebas de conexión con la Base de Datos, estructuración del código Java y pruebas en consola del sistema de decisiones.</a:t>
            </a:r>
            <a:endParaRPr lang="en-US" sz="850" dirty="0"/>
          </a:p>
        </p:txBody>
      </p:sp>
      <p:sp>
        <p:nvSpPr>
          <p:cNvPr id="22" name="Shape 19"/>
          <p:cNvSpPr/>
          <p:nvPr/>
        </p:nvSpPr>
        <p:spPr>
          <a:xfrm>
            <a:off x="7421820" y="9348668"/>
            <a:ext cx="324922" cy="15240"/>
          </a:xfrm>
          <a:prstGeom prst="roundRect">
            <a:avLst>
              <a:gd name="adj" fmla="val 639750"/>
            </a:avLst>
          </a:prstGeom>
          <a:solidFill>
            <a:srgbClr val="60646A"/>
          </a:solidFill>
          <a:ln/>
        </p:spPr>
      </p:sp>
      <p:sp>
        <p:nvSpPr>
          <p:cNvPr id="23" name="Shape 20"/>
          <p:cNvSpPr/>
          <p:nvPr/>
        </p:nvSpPr>
        <p:spPr>
          <a:xfrm>
            <a:off x="7193340" y="9234488"/>
            <a:ext cx="243721" cy="243721"/>
          </a:xfrm>
          <a:prstGeom prst="roundRect">
            <a:avLst>
              <a:gd name="adj" fmla="val 40004"/>
            </a:avLst>
          </a:prstGeom>
          <a:solidFill>
            <a:srgbClr val="282C32"/>
          </a:solidFill>
          <a:ln/>
          <a:effectLst>
            <a:outerShdw sx="100000" sy="100000" kx="0" ky="0" algn="bl" rotWithShape="0" blurRad="26670" dist="12700" dir="13500000">
              <a:srgbClr val="ffffff">
                <a:alpha val="10000"/>
              </a:srgbClr>
            </a:outerShdw>
          </a:effectLst>
        </p:spPr>
      </p:sp>
      <p:sp>
        <p:nvSpPr>
          <p:cNvPr id="24" name="Text 21"/>
          <p:cNvSpPr/>
          <p:nvPr/>
        </p:nvSpPr>
        <p:spPr>
          <a:xfrm>
            <a:off x="7229654" y="9249430"/>
            <a:ext cx="170974" cy="213717"/>
          </a:xfrm>
          <a:prstGeom prst="rect">
            <a:avLst/>
          </a:prstGeom>
          <a:noFill/>
          <a:ln/>
        </p:spPr>
        <p:txBody>
          <a:bodyPr wrap="none" lIns="0" tIns="0" rIns="0" bIns="0" rtlCol="0" anchor="t"/>
          <a:lstStyle/>
          <a:p>
            <a:pPr algn="ctr" indent="0" marL="0">
              <a:lnSpc>
                <a:spcPts val="1300"/>
              </a:lnSpc>
              <a:buNone/>
            </a:pPr>
            <a:r>
              <a:rPr lang="en-US" sz="1300" b="1" dirty="0">
                <a:solidFill>
                  <a:srgbClr val="EEEFF5"/>
                </a:solidFill>
                <a:latin typeface="Barlow Bold" pitchFamily="34" charset="0"/>
                <a:ea typeface="Barlow Bold" pitchFamily="34" charset="-122"/>
                <a:cs typeface="Barlow Bold" pitchFamily="34" charset="-120"/>
              </a:rPr>
              <a:t>4</a:t>
            </a:r>
            <a:endParaRPr lang="en-US" sz="1300" dirty="0"/>
          </a:p>
        </p:txBody>
      </p:sp>
      <p:sp>
        <p:nvSpPr>
          <p:cNvPr id="25" name="Text 22"/>
          <p:cNvSpPr/>
          <p:nvPr/>
        </p:nvSpPr>
        <p:spPr>
          <a:xfrm>
            <a:off x="7856815" y="9271635"/>
            <a:ext cx="2466023" cy="178118"/>
          </a:xfrm>
          <a:prstGeom prst="rect">
            <a:avLst/>
          </a:prstGeom>
          <a:noFill/>
          <a:ln/>
        </p:spPr>
        <p:txBody>
          <a:bodyPr wrap="none" lIns="0" tIns="0" rIns="0" bIns="0" rtlCol="0" anchor="t"/>
          <a:lstStyle/>
          <a:p>
            <a:pPr algn="l"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Semana 4: Combate y Lógica Avanzada</a:t>
            </a:r>
            <a:endParaRPr lang="en-US" sz="1100" dirty="0"/>
          </a:p>
        </p:txBody>
      </p:sp>
      <p:sp>
        <p:nvSpPr>
          <p:cNvPr id="26" name="Text 23"/>
          <p:cNvSpPr/>
          <p:nvPr/>
        </p:nvSpPr>
        <p:spPr>
          <a:xfrm>
            <a:off x="7856815" y="9514642"/>
            <a:ext cx="6394490" cy="346710"/>
          </a:xfrm>
          <a:prstGeom prst="rect">
            <a:avLst/>
          </a:prstGeom>
          <a:noFill/>
          <a:ln/>
        </p:spPr>
        <p:txBody>
          <a:bodyPr wrap="square" lIns="0" tIns="0" rIns="0" bIns="0" rtlCol="0" anchor="t"/>
          <a:lstStyle/>
          <a:p>
            <a:pPr algn="l"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Desarrollo del sistema de combate por turnos, pruebas de mecánicas básicas, expansión del guion interactivo e implementación de la navegación entre escenas.</a:t>
            </a:r>
            <a:endParaRPr lang="en-US" sz="850" dirty="0"/>
          </a:p>
        </p:txBody>
      </p:sp>
      <p:sp>
        <p:nvSpPr>
          <p:cNvPr id="27" name="Shape 24"/>
          <p:cNvSpPr/>
          <p:nvPr/>
        </p:nvSpPr>
        <p:spPr>
          <a:xfrm>
            <a:off x="6883658" y="9908858"/>
            <a:ext cx="324922" cy="15240"/>
          </a:xfrm>
          <a:prstGeom prst="roundRect">
            <a:avLst>
              <a:gd name="adj" fmla="val 639750"/>
            </a:avLst>
          </a:prstGeom>
          <a:solidFill>
            <a:srgbClr val="60646A"/>
          </a:solidFill>
          <a:ln/>
        </p:spPr>
      </p:sp>
      <p:sp>
        <p:nvSpPr>
          <p:cNvPr id="28" name="Shape 25"/>
          <p:cNvSpPr/>
          <p:nvPr/>
        </p:nvSpPr>
        <p:spPr>
          <a:xfrm>
            <a:off x="7193340" y="9794677"/>
            <a:ext cx="243721" cy="243721"/>
          </a:xfrm>
          <a:prstGeom prst="roundRect">
            <a:avLst>
              <a:gd name="adj" fmla="val 40004"/>
            </a:avLst>
          </a:prstGeom>
          <a:solidFill>
            <a:srgbClr val="282C32"/>
          </a:solidFill>
          <a:ln/>
          <a:effectLst>
            <a:outerShdw sx="100000" sy="100000" kx="0" ky="0" algn="bl" rotWithShape="0" blurRad="26670" dist="12700" dir="13500000">
              <a:srgbClr val="ffffff">
                <a:alpha val="10000"/>
              </a:srgbClr>
            </a:outerShdw>
          </a:effectLst>
        </p:spPr>
      </p:sp>
      <p:sp>
        <p:nvSpPr>
          <p:cNvPr id="29" name="Text 26"/>
          <p:cNvSpPr/>
          <p:nvPr/>
        </p:nvSpPr>
        <p:spPr>
          <a:xfrm>
            <a:off x="7229654" y="9809619"/>
            <a:ext cx="170974" cy="213717"/>
          </a:xfrm>
          <a:prstGeom prst="rect">
            <a:avLst/>
          </a:prstGeom>
          <a:noFill/>
          <a:ln/>
        </p:spPr>
        <p:txBody>
          <a:bodyPr wrap="none" lIns="0" tIns="0" rIns="0" bIns="0" rtlCol="0" anchor="t"/>
          <a:lstStyle/>
          <a:p>
            <a:pPr algn="ctr" indent="0" marL="0">
              <a:lnSpc>
                <a:spcPts val="1300"/>
              </a:lnSpc>
              <a:buNone/>
            </a:pPr>
            <a:r>
              <a:rPr lang="en-US" sz="1300" b="1" dirty="0">
                <a:solidFill>
                  <a:srgbClr val="EEEFF5"/>
                </a:solidFill>
                <a:latin typeface="Barlow Bold" pitchFamily="34" charset="0"/>
                <a:ea typeface="Barlow Bold" pitchFamily="34" charset="-122"/>
                <a:cs typeface="Barlow Bold" pitchFamily="34" charset="-120"/>
              </a:rPr>
              <a:t>5</a:t>
            </a:r>
            <a:endParaRPr lang="en-US" sz="1300" dirty="0"/>
          </a:p>
        </p:txBody>
      </p:sp>
      <p:sp>
        <p:nvSpPr>
          <p:cNvPr id="30" name="Text 27"/>
          <p:cNvSpPr/>
          <p:nvPr/>
        </p:nvSpPr>
        <p:spPr>
          <a:xfrm>
            <a:off x="3877747" y="9831824"/>
            <a:ext cx="2895838" cy="178118"/>
          </a:xfrm>
          <a:prstGeom prst="rect">
            <a:avLst/>
          </a:prstGeom>
          <a:noFill/>
          <a:ln/>
        </p:spPr>
        <p:txBody>
          <a:bodyPr wrap="none" lIns="0" tIns="0" rIns="0" bIns="0" rtlCol="0" anchor="t"/>
          <a:lstStyle/>
          <a:p>
            <a:pPr algn="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Semana 5: Refinamiento y Narrativa Completa</a:t>
            </a:r>
            <a:endParaRPr lang="en-US" sz="1100" dirty="0"/>
          </a:p>
        </p:txBody>
      </p:sp>
      <p:sp>
        <p:nvSpPr>
          <p:cNvPr id="31" name="Text 28"/>
          <p:cNvSpPr/>
          <p:nvPr/>
        </p:nvSpPr>
        <p:spPr>
          <a:xfrm>
            <a:off x="379095" y="10074831"/>
            <a:ext cx="6394490" cy="346710"/>
          </a:xfrm>
          <a:prstGeom prst="rect">
            <a:avLst/>
          </a:prstGeom>
          <a:noFill/>
          <a:ln/>
        </p:spPr>
        <p:txBody>
          <a:bodyPr wrap="square" lIns="0" tIns="0" rIns="0" bIns="0" rtlCol="0" anchor="t"/>
          <a:lstStyle/>
          <a:p>
            <a:pPr algn="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Finalización de caminos narrativos, corrección de errores, redacción de la memoria final, limpieza del repositorio y preparación de la presentación.</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4462" y="357068"/>
            <a:ext cx="3501033" cy="427077"/>
          </a:xfrm>
          <a:prstGeom prst="rect">
            <a:avLst/>
          </a:prstGeom>
          <a:noFill/>
          <a:ln/>
        </p:spPr>
        <p:txBody>
          <a:bodyPr wrap="none" lIns="0" tIns="0" rIns="0" bIns="0" rtlCol="0" anchor="t"/>
          <a:lstStyle/>
          <a:p>
            <a:pPr algn="l"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5. Análisis del Proyecto</a:t>
            </a:r>
            <a:endParaRPr lang="en-US" sz="2650" dirty="0"/>
          </a:p>
        </p:txBody>
      </p:sp>
      <p:sp>
        <p:nvSpPr>
          <p:cNvPr id="3" name="Text 1"/>
          <p:cNvSpPr/>
          <p:nvPr/>
        </p:nvSpPr>
        <p:spPr>
          <a:xfrm>
            <a:off x="454462" y="1043821"/>
            <a:ext cx="13721477" cy="207764"/>
          </a:xfrm>
          <a:prstGeom prst="rect">
            <a:avLst/>
          </a:prstGeom>
          <a:noFill/>
          <a:ln/>
        </p:spPr>
        <p:txBody>
          <a:bodyPr wrap="none" lIns="0" tIns="0" rIns="0" bIns="0" rtlCol="0" anchor="t"/>
          <a:lstStyle/>
          <a:p>
            <a:pPr algn="l"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Esta sección detalla los elementos de análisis clave del proyecto, incluyendo los mockups, el diagrama de entidad-relación y el diagrama de clases, que sirvieron como base para el diseño y desarrollo del juego.</a:t>
            </a:r>
            <a:endParaRPr lang="en-US" sz="1000" dirty="0"/>
          </a:p>
        </p:txBody>
      </p:sp>
      <p:sp>
        <p:nvSpPr>
          <p:cNvPr id="4" name="Text 2"/>
          <p:cNvSpPr/>
          <p:nvPr/>
        </p:nvSpPr>
        <p:spPr>
          <a:xfrm>
            <a:off x="454462" y="1527453"/>
            <a:ext cx="1708666" cy="213479"/>
          </a:xfrm>
          <a:prstGeom prst="rect">
            <a:avLst/>
          </a:prstGeom>
          <a:noFill/>
          <a:ln/>
        </p:spPr>
        <p:txBody>
          <a:bodyPr wrap="none" lIns="0" tIns="0" rIns="0" bIns="0" rtlCol="0" anchor="t"/>
          <a:lstStyle/>
          <a:p>
            <a:pPr algn="l" indent="0" marL="0">
              <a:lnSpc>
                <a:spcPts val="1650"/>
              </a:lnSpc>
              <a:buNone/>
            </a:pPr>
            <a:r>
              <a:rPr lang="en-US" sz="1300" b="1" dirty="0">
                <a:solidFill>
                  <a:srgbClr val="9998FF"/>
                </a:solidFill>
                <a:latin typeface="Barlow Bold" pitchFamily="34" charset="0"/>
                <a:ea typeface="Barlow Bold" pitchFamily="34" charset="-122"/>
                <a:cs typeface="Barlow Bold" pitchFamily="34" charset="-120"/>
              </a:rPr>
              <a:t>Mockups</a:t>
            </a:r>
            <a:endParaRPr lang="en-US" sz="1300" dirty="0"/>
          </a:p>
        </p:txBody>
      </p:sp>
      <p:sp>
        <p:nvSpPr>
          <p:cNvPr id="5" name="Text 3"/>
          <p:cNvSpPr/>
          <p:nvPr/>
        </p:nvSpPr>
        <p:spPr>
          <a:xfrm>
            <a:off x="454462" y="1870710"/>
            <a:ext cx="4362212" cy="831056"/>
          </a:xfrm>
          <a:prstGeom prst="rect">
            <a:avLst/>
          </a:prstGeom>
          <a:noFill/>
          <a:ln/>
        </p:spPr>
        <p:txBody>
          <a:bodyPr wrap="square" lIns="0" tIns="0" rIns="0" bIns="0" rtlCol="0" anchor="t"/>
          <a:lstStyle/>
          <a:p>
            <a:pPr algn="l"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Los mockups visualizan la interfaz de usuario del juego, mostrando la disposición de elementos como menús, opciones de diálogo y pantallas de combate. Estos diseños iniciales fueron cruciales para definir la experiencia del usuario y la estética general del juego.</a:t>
            </a:r>
            <a:endParaRPr lang="en-US" sz="1000" dirty="0"/>
          </a:p>
        </p:txBody>
      </p:sp>
      <p:pic>
        <p:nvPicPr>
          <p:cNvPr id="6" name="Image 0" descr="preencoded.png">    </p:cNvPr>
          <p:cNvPicPr>
            <a:picLocks noChangeAspect="1"/>
          </p:cNvPicPr>
          <p:nvPr/>
        </p:nvPicPr>
        <p:blipFill>
          <a:blip r:embed="rId1"/>
          <a:stretch>
            <a:fillRect/>
          </a:stretch>
        </p:blipFill>
        <p:spPr>
          <a:xfrm>
            <a:off x="454462" y="2847856"/>
            <a:ext cx="4362212" cy="2958941"/>
          </a:xfrm>
          <a:prstGeom prst="rect">
            <a:avLst/>
          </a:prstGeom>
        </p:spPr>
      </p:pic>
      <p:pic>
        <p:nvPicPr>
          <p:cNvPr id="7" name="Image 1" descr="preencoded.png">    </p:cNvPr>
          <p:cNvPicPr>
            <a:picLocks noChangeAspect="1"/>
          </p:cNvPicPr>
          <p:nvPr/>
        </p:nvPicPr>
        <p:blipFill>
          <a:blip r:embed="rId2"/>
          <a:stretch>
            <a:fillRect/>
          </a:stretch>
        </p:blipFill>
        <p:spPr>
          <a:xfrm>
            <a:off x="454462" y="5952887"/>
            <a:ext cx="4362212" cy="2453640"/>
          </a:xfrm>
          <a:prstGeom prst="rect">
            <a:avLst/>
          </a:prstGeom>
        </p:spPr>
      </p:pic>
      <p:sp>
        <p:nvSpPr>
          <p:cNvPr id="8" name="Text 4"/>
          <p:cNvSpPr/>
          <p:nvPr/>
        </p:nvSpPr>
        <p:spPr>
          <a:xfrm>
            <a:off x="5141000" y="1527453"/>
            <a:ext cx="2285405" cy="213479"/>
          </a:xfrm>
          <a:prstGeom prst="rect">
            <a:avLst/>
          </a:prstGeom>
          <a:noFill/>
          <a:ln/>
        </p:spPr>
        <p:txBody>
          <a:bodyPr wrap="none" lIns="0" tIns="0" rIns="0" bIns="0" rtlCol="0" anchor="t"/>
          <a:lstStyle/>
          <a:p>
            <a:pPr algn="l" indent="0" marL="0">
              <a:lnSpc>
                <a:spcPts val="1650"/>
              </a:lnSpc>
              <a:buNone/>
            </a:pPr>
            <a:r>
              <a:rPr lang="en-US" sz="1300" b="1" dirty="0">
                <a:solidFill>
                  <a:srgbClr val="9998FF"/>
                </a:solidFill>
                <a:latin typeface="Barlow Bold" pitchFamily="34" charset="0"/>
                <a:ea typeface="Barlow Bold" pitchFamily="34" charset="-122"/>
                <a:cs typeface="Barlow Bold" pitchFamily="34" charset="-120"/>
              </a:rPr>
              <a:t>Diagrama de Entidad-Relación</a:t>
            </a:r>
            <a:endParaRPr lang="en-US" sz="1300" dirty="0"/>
          </a:p>
        </p:txBody>
      </p:sp>
      <p:sp>
        <p:nvSpPr>
          <p:cNvPr id="9" name="Text 5"/>
          <p:cNvSpPr/>
          <p:nvPr/>
        </p:nvSpPr>
        <p:spPr>
          <a:xfrm>
            <a:off x="5141000" y="1870710"/>
            <a:ext cx="4362212" cy="831056"/>
          </a:xfrm>
          <a:prstGeom prst="rect">
            <a:avLst/>
          </a:prstGeom>
          <a:noFill/>
          <a:ln/>
        </p:spPr>
        <p:txBody>
          <a:bodyPr wrap="square" lIns="0" tIns="0" rIns="0" bIns="0" rtlCol="0" anchor="t"/>
          <a:lstStyle/>
          <a:p>
            <a:pPr algn="l"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El diagrama de entidad-relación (ERD) define la estructura de la base de datos, mostrando las entidades (personajes, escenarios, batallas) y sus relaciones. Esto asegura una gestión de datos coherente y eficiente para el juego.</a:t>
            </a:r>
            <a:endParaRPr lang="en-US" sz="1000" dirty="0"/>
          </a:p>
        </p:txBody>
      </p:sp>
      <p:pic>
        <p:nvPicPr>
          <p:cNvPr id="10" name="Image 2" descr="preencoded.png">    </p:cNvPr>
          <p:cNvPicPr>
            <a:picLocks noChangeAspect="1"/>
          </p:cNvPicPr>
          <p:nvPr/>
        </p:nvPicPr>
        <p:blipFill>
          <a:blip r:embed="rId3"/>
          <a:stretch>
            <a:fillRect/>
          </a:stretch>
        </p:blipFill>
        <p:spPr>
          <a:xfrm>
            <a:off x="6749772" y="2847856"/>
            <a:ext cx="1144548" cy="3447574"/>
          </a:xfrm>
          <a:prstGeom prst="rect">
            <a:avLst/>
          </a:prstGeom>
        </p:spPr>
      </p:pic>
      <p:sp>
        <p:nvSpPr>
          <p:cNvPr id="11" name="Text 6"/>
          <p:cNvSpPr/>
          <p:nvPr/>
        </p:nvSpPr>
        <p:spPr>
          <a:xfrm>
            <a:off x="9827538" y="1527453"/>
            <a:ext cx="1708666" cy="213479"/>
          </a:xfrm>
          <a:prstGeom prst="rect">
            <a:avLst/>
          </a:prstGeom>
          <a:noFill/>
          <a:ln/>
        </p:spPr>
        <p:txBody>
          <a:bodyPr wrap="none" lIns="0" tIns="0" rIns="0" bIns="0" rtlCol="0" anchor="t"/>
          <a:lstStyle/>
          <a:p>
            <a:pPr algn="l" indent="0" marL="0">
              <a:lnSpc>
                <a:spcPts val="1650"/>
              </a:lnSpc>
              <a:buNone/>
            </a:pPr>
            <a:r>
              <a:rPr lang="en-US" sz="1300" b="1" dirty="0">
                <a:solidFill>
                  <a:srgbClr val="9998FF"/>
                </a:solidFill>
                <a:latin typeface="Barlow Bold" pitchFamily="34" charset="0"/>
                <a:ea typeface="Barlow Bold" pitchFamily="34" charset="-122"/>
                <a:cs typeface="Barlow Bold" pitchFamily="34" charset="-120"/>
              </a:rPr>
              <a:t>Diagrama de Clases</a:t>
            </a:r>
            <a:endParaRPr lang="en-US" sz="1300" dirty="0"/>
          </a:p>
        </p:txBody>
      </p:sp>
      <p:sp>
        <p:nvSpPr>
          <p:cNvPr id="12" name="Text 7"/>
          <p:cNvSpPr/>
          <p:nvPr/>
        </p:nvSpPr>
        <p:spPr>
          <a:xfrm>
            <a:off x="9827538" y="1870710"/>
            <a:ext cx="4362212" cy="831056"/>
          </a:xfrm>
          <a:prstGeom prst="rect">
            <a:avLst/>
          </a:prstGeom>
          <a:noFill/>
          <a:ln/>
        </p:spPr>
        <p:txBody>
          <a:bodyPr wrap="square" lIns="0" tIns="0" rIns="0" bIns="0" rtlCol="0" anchor="t"/>
          <a:lstStyle/>
          <a:p>
            <a:pPr algn="l"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El diagrama de clases ilustra la arquitectura del software, detallando las clases de Java, sus atributos, métodos y las relaciones entre ellas. Este diagrama es fundamental para la programación orientada a objetos y la modularidad del código.</a:t>
            </a:r>
            <a:endParaRPr lang="en-US" sz="1000" dirty="0"/>
          </a:p>
        </p:txBody>
      </p:sp>
      <p:pic>
        <p:nvPicPr>
          <p:cNvPr id="13" name="Image 3" descr="preencoded.png">    </p:cNvPr>
          <p:cNvPicPr>
            <a:picLocks noChangeAspect="1"/>
          </p:cNvPicPr>
          <p:nvPr/>
        </p:nvPicPr>
        <p:blipFill>
          <a:blip r:embed="rId4"/>
          <a:stretch>
            <a:fillRect/>
          </a:stretch>
        </p:blipFill>
        <p:spPr>
          <a:xfrm>
            <a:off x="9827538" y="2847856"/>
            <a:ext cx="4362212" cy="48775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79095" y="297894"/>
            <a:ext cx="3106698"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6. Objetivos del Proyecto</a:t>
            </a:r>
            <a:endParaRPr lang="en-US" sz="2200" dirty="0"/>
          </a:p>
        </p:txBody>
      </p:sp>
      <p:sp>
        <p:nvSpPr>
          <p:cNvPr id="3" name="Text 1"/>
          <p:cNvSpPr/>
          <p:nvPr/>
        </p:nvSpPr>
        <p:spPr>
          <a:xfrm>
            <a:off x="379095" y="870704"/>
            <a:ext cx="13872210" cy="173355"/>
          </a:xfrm>
          <a:prstGeom prst="rect">
            <a:avLst/>
          </a:prstGeom>
          <a:noFill/>
          <a:ln/>
        </p:spPr>
        <p:txBody>
          <a:bodyPr wrap="none" lIns="0" tIns="0" rIns="0" bIns="0" rtlCol="0" anchor="t"/>
          <a:lstStyle/>
          <a:p>
            <a:pPr algn="l"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El objetivo general del proyecto es diseñar y desarrollar una aventura interactiva en Java con narrativa ramificada y mecánicas de combate por turnos, sumergiendo al jugador en una historia donde sus decisiones son cruciales.</a:t>
            </a:r>
            <a:endParaRPr lang="en-US" sz="850" dirty="0"/>
          </a:p>
        </p:txBody>
      </p:sp>
      <p:pic>
        <p:nvPicPr>
          <p:cNvPr id="4" name="Image 0" descr="preencoded.png">    </p:cNvPr>
          <p:cNvPicPr>
            <a:picLocks noChangeAspect="1"/>
          </p:cNvPicPr>
          <p:nvPr/>
        </p:nvPicPr>
        <p:blipFill>
          <a:blip r:embed="rId1"/>
          <a:stretch>
            <a:fillRect/>
          </a:stretch>
        </p:blipFill>
        <p:spPr>
          <a:xfrm>
            <a:off x="1013817" y="1165860"/>
            <a:ext cx="3264218" cy="3264218"/>
          </a:xfrm>
          <a:prstGeom prst="rect">
            <a:avLst/>
          </a:prstGeom>
        </p:spPr>
      </p:pic>
      <p:sp>
        <p:nvSpPr>
          <p:cNvPr id="5" name="Text 2"/>
          <p:cNvSpPr/>
          <p:nvPr/>
        </p:nvSpPr>
        <p:spPr>
          <a:xfrm>
            <a:off x="1760220" y="4565452"/>
            <a:ext cx="1771531" cy="178118"/>
          </a:xfrm>
          <a:prstGeom prst="rect">
            <a:avLst/>
          </a:prstGeom>
          <a:noFill/>
          <a:ln/>
        </p:spPr>
        <p:txBody>
          <a:bodyPr wrap="none" lIns="0" tIns="0" rIns="0" bIns="0" rtlCol="0" anchor="t"/>
          <a:lstStyle/>
          <a:p>
            <a:pPr algn="ct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Creación de Tablas de Datos</a:t>
            </a:r>
            <a:endParaRPr lang="en-US" sz="1100" dirty="0"/>
          </a:p>
        </p:txBody>
      </p:sp>
      <p:sp>
        <p:nvSpPr>
          <p:cNvPr id="6" name="Text 3"/>
          <p:cNvSpPr/>
          <p:nvPr/>
        </p:nvSpPr>
        <p:spPr>
          <a:xfrm>
            <a:off x="379095" y="4808458"/>
            <a:ext cx="4533781" cy="520065"/>
          </a:xfrm>
          <a:prstGeom prst="rect">
            <a:avLst/>
          </a:prstGeom>
          <a:noFill/>
          <a:ln/>
        </p:spPr>
        <p:txBody>
          <a:bodyPr wrap="square" lIns="0" tIns="0" rIns="0" bIns="0" rtlCol="0" anchor="t"/>
          <a:lstStyle/>
          <a:p>
            <a:pPr algn="ct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Diseñar y estructurar todas las tablas necesarias para la base de datos, incluyendo escenarios, personajes, ataques, enemigos, puzles, NPC, terrenos, climas y horas del día.</a:t>
            </a:r>
            <a:endParaRPr lang="en-US" sz="850" dirty="0"/>
          </a:p>
        </p:txBody>
      </p:sp>
      <p:pic>
        <p:nvPicPr>
          <p:cNvPr id="7" name="Image 1" descr="preencoded.png">    </p:cNvPr>
          <p:cNvPicPr>
            <a:picLocks noChangeAspect="1"/>
          </p:cNvPicPr>
          <p:nvPr/>
        </p:nvPicPr>
        <p:blipFill>
          <a:blip r:embed="rId2"/>
          <a:stretch>
            <a:fillRect/>
          </a:stretch>
        </p:blipFill>
        <p:spPr>
          <a:xfrm>
            <a:off x="5682972" y="1165860"/>
            <a:ext cx="3264218" cy="3264218"/>
          </a:xfrm>
          <a:prstGeom prst="rect">
            <a:avLst/>
          </a:prstGeom>
        </p:spPr>
      </p:pic>
      <p:sp>
        <p:nvSpPr>
          <p:cNvPr id="8" name="Text 4"/>
          <p:cNvSpPr/>
          <p:nvPr/>
        </p:nvSpPr>
        <p:spPr>
          <a:xfrm>
            <a:off x="6344960" y="4565452"/>
            <a:ext cx="1940362" cy="178118"/>
          </a:xfrm>
          <a:prstGeom prst="rect">
            <a:avLst/>
          </a:prstGeom>
          <a:noFill/>
          <a:ln/>
        </p:spPr>
        <p:txBody>
          <a:bodyPr wrap="none" lIns="0" tIns="0" rIns="0" bIns="0" rtlCol="0" anchor="t"/>
          <a:lstStyle/>
          <a:p>
            <a:pPr algn="ct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Sistema de Combate Funcional</a:t>
            </a:r>
            <a:endParaRPr lang="en-US" sz="1100" dirty="0"/>
          </a:p>
        </p:txBody>
      </p:sp>
      <p:sp>
        <p:nvSpPr>
          <p:cNvPr id="9" name="Text 5"/>
          <p:cNvSpPr/>
          <p:nvPr/>
        </p:nvSpPr>
        <p:spPr>
          <a:xfrm>
            <a:off x="5048250" y="4808458"/>
            <a:ext cx="4533781" cy="346710"/>
          </a:xfrm>
          <a:prstGeom prst="rect">
            <a:avLst/>
          </a:prstGeom>
          <a:noFill/>
          <a:ln/>
        </p:spPr>
        <p:txBody>
          <a:bodyPr wrap="square" lIns="0" tIns="0" rIns="0" bIns="0" rtlCol="0" anchor="t"/>
          <a:lstStyle/>
          <a:p>
            <a:pPr algn="ct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Implementar un sistema de combate por turnos que gestione ataques, habilidades, salud y la interacción entre personajes y enemigos.</a:t>
            </a:r>
            <a:endParaRPr lang="en-US" sz="850" dirty="0"/>
          </a:p>
        </p:txBody>
      </p:sp>
      <p:pic>
        <p:nvPicPr>
          <p:cNvPr id="10" name="Image 2" descr="preencoded.png">    </p:cNvPr>
          <p:cNvPicPr>
            <a:picLocks noChangeAspect="1"/>
          </p:cNvPicPr>
          <p:nvPr/>
        </p:nvPicPr>
        <p:blipFill>
          <a:blip r:embed="rId3"/>
          <a:stretch>
            <a:fillRect/>
          </a:stretch>
        </p:blipFill>
        <p:spPr>
          <a:xfrm>
            <a:off x="10352127" y="1165860"/>
            <a:ext cx="3264337" cy="3264337"/>
          </a:xfrm>
          <a:prstGeom prst="rect">
            <a:avLst/>
          </a:prstGeom>
        </p:spPr>
      </p:pic>
      <p:sp>
        <p:nvSpPr>
          <p:cNvPr id="11" name="Text 6"/>
          <p:cNvSpPr/>
          <p:nvPr/>
        </p:nvSpPr>
        <p:spPr>
          <a:xfrm>
            <a:off x="10901363" y="4565571"/>
            <a:ext cx="2165985" cy="178118"/>
          </a:xfrm>
          <a:prstGeom prst="rect">
            <a:avLst/>
          </a:prstGeom>
          <a:noFill/>
          <a:ln/>
        </p:spPr>
        <p:txBody>
          <a:bodyPr wrap="none" lIns="0" tIns="0" rIns="0" bIns="0" rtlCol="0" anchor="t"/>
          <a:lstStyle/>
          <a:p>
            <a:pPr algn="ct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Narrativa con Múltiples Decisiones</a:t>
            </a:r>
            <a:endParaRPr lang="en-US" sz="1100" dirty="0"/>
          </a:p>
        </p:txBody>
      </p:sp>
      <p:sp>
        <p:nvSpPr>
          <p:cNvPr id="12" name="Text 7"/>
          <p:cNvSpPr/>
          <p:nvPr/>
        </p:nvSpPr>
        <p:spPr>
          <a:xfrm>
            <a:off x="9717405" y="4808577"/>
            <a:ext cx="4533900" cy="346710"/>
          </a:xfrm>
          <a:prstGeom prst="rect">
            <a:avLst/>
          </a:prstGeom>
          <a:noFill/>
          <a:ln/>
        </p:spPr>
        <p:txBody>
          <a:bodyPr wrap="square" lIns="0" tIns="0" rIns="0" bIns="0" rtlCol="0" anchor="t"/>
          <a:lstStyle/>
          <a:p>
            <a:pPr algn="ct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Desarrollar una narrativa ramificada donde las elecciones del jugador afecten directamente el desarrollo de la trama y los posibles finales.</a:t>
            </a:r>
            <a:endParaRPr lang="en-US" sz="850" dirty="0"/>
          </a:p>
        </p:txBody>
      </p:sp>
      <p:pic>
        <p:nvPicPr>
          <p:cNvPr id="13" name="Image 3" descr="preencoded.png">    </p:cNvPr>
          <p:cNvPicPr>
            <a:picLocks noChangeAspect="1"/>
          </p:cNvPicPr>
          <p:nvPr/>
        </p:nvPicPr>
        <p:blipFill>
          <a:blip r:embed="rId4"/>
          <a:stretch>
            <a:fillRect/>
          </a:stretch>
        </p:blipFill>
        <p:spPr>
          <a:xfrm>
            <a:off x="3348395" y="5545098"/>
            <a:ext cx="3264218" cy="3264218"/>
          </a:xfrm>
          <a:prstGeom prst="rect">
            <a:avLst/>
          </a:prstGeom>
        </p:spPr>
      </p:pic>
      <p:sp>
        <p:nvSpPr>
          <p:cNvPr id="14" name="Text 8"/>
          <p:cNvSpPr/>
          <p:nvPr/>
        </p:nvSpPr>
        <p:spPr>
          <a:xfrm>
            <a:off x="4263033" y="8944689"/>
            <a:ext cx="1435060" cy="178118"/>
          </a:xfrm>
          <a:prstGeom prst="rect">
            <a:avLst/>
          </a:prstGeom>
          <a:noFill/>
          <a:ln/>
        </p:spPr>
        <p:txBody>
          <a:bodyPr wrap="none" lIns="0" tIns="0" rIns="0" bIns="0" rtlCol="0" anchor="t"/>
          <a:lstStyle/>
          <a:p>
            <a:pPr algn="ct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Interfaz Gráfica Básica</a:t>
            </a:r>
            <a:endParaRPr lang="en-US" sz="1100" dirty="0"/>
          </a:p>
        </p:txBody>
      </p:sp>
      <p:sp>
        <p:nvSpPr>
          <p:cNvPr id="15" name="Text 9"/>
          <p:cNvSpPr/>
          <p:nvPr/>
        </p:nvSpPr>
        <p:spPr>
          <a:xfrm>
            <a:off x="2713672" y="9187696"/>
            <a:ext cx="4533781" cy="346710"/>
          </a:xfrm>
          <a:prstGeom prst="rect">
            <a:avLst/>
          </a:prstGeom>
          <a:noFill/>
          <a:ln/>
        </p:spPr>
        <p:txBody>
          <a:bodyPr wrap="square" lIns="0" tIns="0" rIns="0" bIns="0" rtlCol="0" anchor="t"/>
          <a:lstStyle/>
          <a:p>
            <a:pPr algn="ct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Diseñar una interfaz gráfica de usuario (GUI) intuitiva y funcional para mejorar la experiencia del jugador, aunque sea en una versión básica.</a:t>
            </a:r>
            <a:endParaRPr lang="en-US" sz="850" dirty="0"/>
          </a:p>
        </p:txBody>
      </p:sp>
      <p:pic>
        <p:nvPicPr>
          <p:cNvPr id="16" name="Image 4" descr="preencoded.png">    </p:cNvPr>
          <p:cNvPicPr>
            <a:picLocks noChangeAspect="1"/>
          </p:cNvPicPr>
          <p:nvPr/>
        </p:nvPicPr>
        <p:blipFill>
          <a:blip r:embed="rId5"/>
          <a:stretch>
            <a:fillRect/>
          </a:stretch>
        </p:blipFill>
        <p:spPr>
          <a:xfrm>
            <a:off x="8017550" y="5545098"/>
            <a:ext cx="3264218" cy="3264218"/>
          </a:xfrm>
          <a:prstGeom prst="rect">
            <a:avLst/>
          </a:prstGeom>
        </p:spPr>
      </p:pic>
      <p:sp>
        <p:nvSpPr>
          <p:cNvPr id="17" name="Text 10"/>
          <p:cNvSpPr/>
          <p:nvPr/>
        </p:nvSpPr>
        <p:spPr>
          <a:xfrm>
            <a:off x="8937069" y="8944689"/>
            <a:ext cx="1425297" cy="178118"/>
          </a:xfrm>
          <a:prstGeom prst="rect">
            <a:avLst/>
          </a:prstGeom>
          <a:noFill/>
          <a:ln/>
        </p:spPr>
        <p:txBody>
          <a:bodyPr wrap="none" lIns="0" tIns="0" rIns="0" bIns="0" rtlCol="0" anchor="t"/>
          <a:lstStyle/>
          <a:p>
            <a:pPr algn="ct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Control de Versiones</a:t>
            </a:r>
            <a:endParaRPr lang="en-US" sz="1100" dirty="0"/>
          </a:p>
        </p:txBody>
      </p:sp>
      <p:sp>
        <p:nvSpPr>
          <p:cNvPr id="18" name="Text 11"/>
          <p:cNvSpPr/>
          <p:nvPr/>
        </p:nvSpPr>
        <p:spPr>
          <a:xfrm>
            <a:off x="7382828" y="9187696"/>
            <a:ext cx="4533781" cy="346710"/>
          </a:xfrm>
          <a:prstGeom prst="rect">
            <a:avLst/>
          </a:prstGeom>
          <a:noFill/>
          <a:ln/>
        </p:spPr>
        <p:txBody>
          <a:bodyPr wrap="square" lIns="0" tIns="0" rIns="0" bIns="0" rtlCol="0" anchor="t"/>
          <a:lstStyle/>
          <a:p>
            <a:pPr algn="ct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Utilizar GitHub y GitKraken para gestionar el control de versiones del código, facilitando la colaboración y el seguimiento de los avances del equipo.</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776764"/>
            <a:ext cx="7027307"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7. Controles del Videojuego:</a:t>
            </a:r>
            <a:endParaRPr lang="en-US" sz="4450" dirty="0"/>
          </a:p>
        </p:txBody>
      </p:sp>
      <p:pic>
        <p:nvPicPr>
          <p:cNvPr id="3" name="Image 0" descr="preencoded.png">    </p:cNvPr>
          <p:cNvPicPr>
            <a:picLocks noChangeAspect="1"/>
          </p:cNvPicPr>
          <p:nvPr/>
        </p:nvPicPr>
        <p:blipFill>
          <a:blip r:embed="rId1"/>
          <a:stretch>
            <a:fillRect/>
          </a:stretch>
        </p:blipFill>
        <p:spPr>
          <a:xfrm>
            <a:off x="758309" y="2058114"/>
            <a:ext cx="9157454" cy="5151001"/>
          </a:xfrm>
          <a:prstGeom prst="rect">
            <a:avLst/>
          </a:prstGeom>
        </p:spPr>
      </p:pic>
      <p:sp>
        <p:nvSpPr>
          <p:cNvPr id="4" name="Text 1"/>
          <p:cNvSpPr/>
          <p:nvPr/>
        </p:nvSpPr>
        <p:spPr>
          <a:xfrm>
            <a:off x="10452021" y="2030968"/>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[S] - </a:t>
            </a:r>
            <a:pPr algn="l" indent="0" marL="0">
              <a:lnSpc>
                <a:spcPts val="3350"/>
              </a:lnSpc>
              <a:buNone/>
            </a:pPr>
            <a:r>
              <a:rPr lang="en-US" sz="2650" b="1" dirty="0">
                <a:solidFill>
                  <a:srgbClr val="EEEFF5"/>
                </a:solidFill>
                <a:latin typeface="Barlow Bold" pitchFamily="34" charset="0"/>
                <a:ea typeface="Barlow Bold" pitchFamily="34" charset="-122"/>
                <a:cs typeface="Barlow Bold" pitchFamily="34" charset="-120"/>
              </a:rPr>
              <a:t>Sí</a:t>
            </a:r>
            <a:endParaRPr lang="en-US" sz="2650" dirty="0"/>
          </a:p>
        </p:txBody>
      </p:sp>
      <p:sp>
        <p:nvSpPr>
          <p:cNvPr id="5" name="Text 2"/>
          <p:cNvSpPr/>
          <p:nvPr/>
        </p:nvSpPr>
        <p:spPr>
          <a:xfrm>
            <a:off x="10452021" y="2675096"/>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[N] - </a:t>
            </a:r>
            <a:pPr algn="l" indent="0" marL="0">
              <a:lnSpc>
                <a:spcPts val="3350"/>
              </a:lnSpc>
              <a:buNone/>
            </a:pPr>
            <a:r>
              <a:rPr lang="en-US" sz="2650" b="1" dirty="0">
                <a:solidFill>
                  <a:srgbClr val="EEEFF5"/>
                </a:solidFill>
                <a:latin typeface="Barlow Bold" pitchFamily="34" charset="0"/>
                <a:ea typeface="Barlow Bold" pitchFamily="34" charset="-122"/>
                <a:cs typeface="Barlow Bold" pitchFamily="34" charset="-120"/>
              </a:rPr>
              <a:t>No</a:t>
            </a:r>
            <a:endParaRPr lang="en-US" sz="2650" dirty="0"/>
          </a:p>
        </p:txBody>
      </p:sp>
      <p:sp>
        <p:nvSpPr>
          <p:cNvPr id="6" name="Text 3"/>
          <p:cNvSpPr/>
          <p:nvPr/>
        </p:nvSpPr>
        <p:spPr>
          <a:xfrm>
            <a:off x="10452021" y="3319224"/>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[Enter] - </a:t>
            </a:r>
            <a:pPr algn="l" indent="0" marL="0">
              <a:lnSpc>
                <a:spcPts val="3350"/>
              </a:lnSpc>
              <a:buNone/>
            </a:pPr>
            <a:r>
              <a:rPr lang="en-US" sz="2650" b="1" dirty="0">
                <a:solidFill>
                  <a:srgbClr val="EEEFF5"/>
                </a:solidFill>
                <a:latin typeface="Barlow Bold" pitchFamily="34" charset="0"/>
                <a:ea typeface="Barlow Bold" pitchFamily="34" charset="-122"/>
                <a:cs typeface="Barlow Bold" pitchFamily="34" charset="-120"/>
              </a:rPr>
              <a:t>Confirmar</a:t>
            </a:r>
            <a:endParaRPr lang="en-US" sz="2650" dirty="0"/>
          </a:p>
        </p:txBody>
      </p:sp>
      <p:sp>
        <p:nvSpPr>
          <p:cNvPr id="7" name="Text 4"/>
          <p:cNvSpPr/>
          <p:nvPr/>
        </p:nvSpPr>
        <p:spPr>
          <a:xfrm>
            <a:off x="10452021" y="3963353"/>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 Teclado Numérico]</a:t>
            </a:r>
            <a:endParaRPr lang="en-US" sz="2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2025-06-08T16:36:21Z</dcterms:created>
  <dcterms:modified xsi:type="dcterms:W3CDTF">2025-06-08T16:36:21Z</dcterms:modified>
</cp:coreProperties>
</file>